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7" r:id="rId3"/>
    <p:sldId id="259" r:id="rId4"/>
    <p:sldId id="329" r:id="rId5"/>
    <p:sldId id="292" r:id="rId6"/>
    <p:sldId id="293" r:id="rId7"/>
    <p:sldId id="294" r:id="rId8"/>
    <p:sldId id="328" r:id="rId9"/>
    <p:sldId id="295" r:id="rId10"/>
    <p:sldId id="296" r:id="rId11"/>
    <p:sldId id="330" r:id="rId12"/>
    <p:sldId id="327" r:id="rId13"/>
    <p:sldId id="297" r:id="rId14"/>
    <p:sldId id="298" r:id="rId15"/>
    <p:sldId id="301" r:id="rId16"/>
    <p:sldId id="331" r:id="rId17"/>
    <p:sldId id="302" r:id="rId18"/>
    <p:sldId id="303" r:id="rId19"/>
    <p:sldId id="325" r:id="rId20"/>
    <p:sldId id="304" r:id="rId21"/>
    <p:sldId id="326" r:id="rId22"/>
    <p:sldId id="322"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05" r:id="rId41"/>
    <p:sldId id="306" r:id="rId42"/>
    <p:sldId id="307" r:id="rId43"/>
    <p:sldId id="308" r:id="rId44"/>
    <p:sldId id="349" r:id="rId45"/>
    <p:sldId id="310" r:id="rId46"/>
    <p:sldId id="350" r:id="rId47"/>
    <p:sldId id="351" r:id="rId48"/>
    <p:sldId id="313" r:id="rId49"/>
    <p:sldId id="314" r:id="rId50"/>
    <p:sldId id="316" r:id="rId51"/>
    <p:sldId id="317" r:id="rId52"/>
    <p:sldId id="320" r:id="rId53"/>
    <p:sldId id="321" r:id="rId54"/>
    <p:sldId id="352" r:id="rId55"/>
    <p:sldId id="324"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7" userDrawn="1">
          <p15:clr>
            <a:srgbClr val="A4A3A4"/>
          </p15:clr>
        </p15:guide>
        <p15:guide id="2" pos="38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361" autoAdjust="0"/>
  </p:normalViewPr>
  <p:slideViewPr>
    <p:cSldViewPr snapToGrid="0" showGuides="1">
      <p:cViewPr varScale="1">
        <p:scale>
          <a:sx n="101" d="100"/>
          <a:sy n="101" d="100"/>
        </p:scale>
        <p:origin x="936" y="108"/>
      </p:cViewPr>
      <p:guideLst>
        <p:guide orient="horz" pos="2107"/>
        <p:guide pos="3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若相等，即仅有⼀个指针指向 </a:t>
            </a:r>
            <a:r>
              <a:rPr lang="en-US" altLang="zh-CN" dirty="0"/>
              <a:t>bucket</a:t>
            </a:r>
            <a:r>
              <a:rPr lang="zh-CN" altLang="en-US" dirty="0"/>
              <a:t>，需要对 </a:t>
            </a:r>
            <a:r>
              <a:rPr lang="en-US" altLang="zh-CN" dirty="0"/>
              <a:t>directory </a:t>
            </a:r>
            <a:r>
              <a:rPr lang="zh-CN" altLang="en-US" dirty="0"/>
              <a:t>扩容。 若不相等，即有多个指针指向 </a:t>
            </a:r>
            <a:r>
              <a:rPr lang="en-US" altLang="zh-CN" dirty="0"/>
              <a:t>bucket</a:t>
            </a:r>
            <a:r>
              <a:rPr lang="zh-CN" altLang="en-US" dirty="0"/>
              <a:t>，则⽆需扩容，只需重新分配原来指向此 </a:t>
            </a:r>
            <a:r>
              <a:rPr lang="en-US" altLang="zh-CN" dirty="0"/>
              <a:t>bucket </a:t>
            </a:r>
            <a:r>
              <a:rPr lang="zh-CN" altLang="en-US" dirty="0"/>
              <a:t>的指针。 </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若相等，即仅有⼀个指针指向 </a:t>
            </a:r>
            <a:r>
              <a:rPr lang="en-US" altLang="zh-CN" dirty="0"/>
              <a:t>bucket</a:t>
            </a:r>
            <a:r>
              <a:rPr lang="zh-CN" altLang="en-US" dirty="0"/>
              <a:t>，需要对 </a:t>
            </a:r>
            <a:r>
              <a:rPr lang="en-US" altLang="zh-CN" dirty="0"/>
              <a:t>directory </a:t>
            </a:r>
            <a:r>
              <a:rPr lang="zh-CN" altLang="en-US" dirty="0"/>
              <a:t>扩容。 若不相等，即有多个指针指向 </a:t>
            </a:r>
            <a:r>
              <a:rPr lang="en-US" altLang="zh-CN" dirty="0"/>
              <a:t>bucket</a:t>
            </a:r>
            <a:r>
              <a:rPr lang="zh-CN" altLang="en-US" dirty="0"/>
              <a:t>，则⽆需扩容，只需重新分配原来指向此 </a:t>
            </a:r>
            <a:r>
              <a:rPr lang="en-US" altLang="zh-CN" dirty="0"/>
              <a:t>bucket </a:t>
            </a:r>
            <a:r>
              <a:rPr lang="zh-CN" altLang="en-US" dirty="0"/>
              <a:t>的指针。 </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3.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3.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png"/><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png"/><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png"/><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3.png"/><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3.png"/><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3.png"/><Relationship Id="rId4" Type="http://schemas.openxmlformats.org/officeDocument/2006/relationships/image" Target="../media/image46.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3.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3.png"/><Relationship Id="rId4" Type="http://schemas.openxmlformats.org/officeDocument/2006/relationships/image" Target="../media/image54.sv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8.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1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17.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3.png"/><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3.png"/><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png"/><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png"/><Relationship Id="rId4" Type="http://schemas.openxmlformats.org/officeDocument/2006/relationships/image" Target="../media/image35.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png"/><Relationship Id="rId4" Type="http://schemas.openxmlformats.org/officeDocument/2006/relationships/image" Target="../media/image38.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png"/><Relationship Id="rId4" Type="http://schemas.openxmlformats.org/officeDocument/2006/relationships/image" Target="../media/image35.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png"/><Relationship Id="rId4" Type="http://schemas.openxmlformats.org/officeDocument/2006/relationships/image" Target="../media/image35.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png"/><Relationship Id="rId4" Type="http://schemas.openxmlformats.org/officeDocument/2006/relationships/image" Target="../media/image38.svg"/></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3.png"/><Relationship Id="rId4" Type="http://schemas.openxmlformats.org/officeDocument/2006/relationships/image" Target="../media/image43.svg"/></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3.png"/><Relationship Id="rId4" Type="http://schemas.openxmlformats.org/officeDocument/2006/relationships/image" Target="../media/image46.svg"/><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3.png"/><Relationship Id="rId4" Type="http://schemas.openxmlformats.org/officeDocument/2006/relationships/image" Target="../media/image46.sv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3.png"/><Relationship Id="rId4" Type="http://schemas.openxmlformats.org/officeDocument/2006/relationships/image" Target="../media/image51.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3.png"/><Relationship Id="rId4" Type="http://schemas.openxmlformats.org/officeDocument/2006/relationships/image" Target="../media/image79.svg"/></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3.png"/><Relationship Id="rId4" Type="http://schemas.openxmlformats.org/officeDocument/2006/relationships/image" Target="../media/image8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3.png"/><Relationship Id="rId4" Type="http://schemas.openxmlformats.org/officeDocument/2006/relationships/image" Target="../media/image86.svg"/></Relationships>
</file>

<file path=ppt/slides/_rels/slide4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3.png"/><Relationship Id="rId4" Type="http://schemas.openxmlformats.org/officeDocument/2006/relationships/image" Target="../media/image86.sv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3.png"/><Relationship Id="rId4" Type="http://schemas.openxmlformats.org/officeDocument/2006/relationships/image" Target="../media/image86.sv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3.png"/><Relationship Id="rId4" Type="http://schemas.openxmlformats.org/officeDocument/2006/relationships/image" Target="../media/image86.svg"/></Relationships>
</file>

<file path=ppt/slides/_rels/slide4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3.png"/><Relationship Id="rId4" Type="http://schemas.openxmlformats.org/officeDocument/2006/relationships/image" Target="../media/image86.sv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6.svg"/><Relationship Id="rId5" Type="http://schemas.openxmlformats.org/officeDocument/2006/relationships/image" Target="../media/image3.png"/><Relationship Id="rId4" Type="http://schemas.openxmlformats.org/officeDocument/2006/relationships/image" Target="../media/image95.svg"/></Relationships>
</file>

<file path=ppt/slides/_rels/slide4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png"/><Relationship Id="rId7"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3.png"/><Relationship Id="rId4" Type="http://schemas.openxmlformats.org/officeDocument/2006/relationships/image" Target="../media/image54.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png"/><Relationship Id="rId7"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6.svg"/><Relationship Id="rId5" Type="http://schemas.openxmlformats.org/officeDocument/2006/relationships/image" Target="../media/image3.png"/><Relationship Id="rId4" Type="http://schemas.openxmlformats.org/officeDocument/2006/relationships/image" Target="../media/image95.svg"/></Relationships>
</file>

<file path=ppt/slides/_rels/slide5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png"/><Relationship Id="rId7"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3.png"/><Relationship Id="rId4" Type="http://schemas.openxmlformats.org/officeDocument/2006/relationships/image" Target="../media/image54.svg"/><Relationship Id="rId9"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3.png"/><Relationship Id="rId4" Type="http://schemas.openxmlformats.org/officeDocument/2006/relationships/image" Target="../media/image54.svg"/></Relationships>
</file>

<file path=ppt/slides/_rels/slide5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png"/><Relationship Id="rId7"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3.png"/><Relationship Id="rId4" Type="http://schemas.openxmlformats.org/officeDocument/2006/relationships/image" Target="../media/image54.svg"/></Relationships>
</file>

<file path=ppt/slides/_rels/slide5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3.png"/><Relationship Id="rId4" Type="http://schemas.openxmlformats.org/officeDocument/2006/relationships/image" Target="../media/image54.svg"/><Relationship Id="rId9"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3.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3.png"/><Relationship Id="rId5" Type="http://schemas.openxmlformats.org/officeDocument/2006/relationships/image" Target="../media/image3.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3.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reeform 2"/>
          <p:cNvSpPr/>
          <p:nvPr/>
        </p:nvSpPr>
        <p:spPr>
          <a:xfrm rot="462281">
            <a:off x="-6748810" y="2800580"/>
            <a:ext cx="12718823" cy="3571869"/>
          </a:xfrm>
          <a:custGeom>
            <a:avLst/>
            <a:gdLst/>
            <a:ahLst/>
            <a:cxnLst/>
            <a:rect l="l" t="t" r="r" b="b"/>
            <a:pathLst>
              <a:path w="19078235" h="5357804">
                <a:moveTo>
                  <a:pt x="0" y="0"/>
                </a:moveTo>
                <a:lnTo>
                  <a:pt x="19078234" y="0"/>
                </a:lnTo>
                <a:lnTo>
                  <a:pt x="19078234" y="5357804"/>
                </a:lnTo>
                <a:lnTo>
                  <a:pt x="0" y="5357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159" name="Freeform 3"/>
          <p:cNvSpPr/>
          <p:nvPr/>
        </p:nvSpPr>
        <p:spPr>
          <a:xfrm rot="-10205545">
            <a:off x="6308842" y="661776"/>
            <a:ext cx="12718823" cy="3571869"/>
          </a:xfrm>
          <a:custGeom>
            <a:avLst/>
            <a:gdLst/>
            <a:ahLst/>
            <a:cxnLst/>
            <a:rect l="l" t="t" r="r" b="b"/>
            <a:pathLst>
              <a:path w="19078235" h="5357804">
                <a:moveTo>
                  <a:pt x="0" y="0"/>
                </a:moveTo>
                <a:lnTo>
                  <a:pt x="19078235" y="0"/>
                </a:lnTo>
                <a:lnTo>
                  <a:pt x="19078235" y="5357804"/>
                </a:lnTo>
                <a:lnTo>
                  <a:pt x="0" y="5357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160" name="Freeform 4"/>
          <p:cNvSpPr/>
          <p:nvPr/>
        </p:nvSpPr>
        <p:spPr>
          <a:xfrm rot="-10800000">
            <a:off x="6816974" y="-66288"/>
            <a:ext cx="11702560" cy="3286469"/>
          </a:xfrm>
          <a:custGeom>
            <a:avLst/>
            <a:gdLst/>
            <a:ahLst/>
            <a:cxnLst/>
            <a:rect l="l" t="t" r="r" b="b"/>
            <a:pathLst>
              <a:path w="17553841" h="4929704">
                <a:moveTo>
                  <a:pt x="0" y="0"/>
                </a:moveTo>
                <a:lnTo>
                  <a:pt x="17553841" y="0"/>
                </a:lnTo>
                <a:lnTo>
                  <a:pt x="17553841" y="4929703"/>
                </a:lnTo>
                <a:lnTo>
                  <a:pt x="0" y="4929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161" name="Freeform 5"/>
          <p:cNvSpPr/>
          <p:nvPr/>
        </p:nvSpPr>
        <p:spPr>
          <a:xfrm>
            <a:off x="-6327535" y="3637819"/>
            <a:ext cx="11702560" cy="3286469"/>
          </a:xfrm>
          <a:custGeom>
            <a:avLst/>
            <a:gdLst/>
            <a:ahLst/>
            <a:cxnLst/>
            <a:rect l="l" t="t" r="r" b="b"/>
            <a:pathLst>
              <a:path w="17553841" h="4929704">
                <a:moveTo>
                  <a:pt x="0" y="0"/>
                </a:moveTo>
                <a:lnTo>
                  <a:pt x="17553841" y="0"/>
                </a:lnTo>
                <a:lnTo>
                  <a:pt x="17553841" y="4929703"/>
                </a:lnTo>
                <a:lnTo>
                  <a:pt x="0" y="4929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grpSp>
        <p:nvGrpSpPr>
          <p:cNvPr id="162" name="Group 9"/>
          <p:cNvGrpSpPr/>
          <p:nvPr/>
        </p:nvGrpSpPr>
        <p:grpSpPr>
          <a:xfrm>
            <a:off x="4586393" y="4398433"/>
            <a:ext cx="6084570" cy="377190"/>
            <a:chOff x="0" y="0"/>
            <a:chExt cx="946809" cy="171697"/>
          </a:xfrm>
        </p:grpSpPr>
        <p:sp>
          <p:nvSpPr>
            <p:cNvPr id="163" name="Freeform 10"/>
            <p:cNvSpPr/>
            <p:nvPr/>
          </p:nvSpPr>
          <p:spPr>
            <a:xfrm>
              <a:off x="0" y="0"/>
              <a:ext cx="946809" cy="171697"/>
            </a:xfrm>
            <a:custGeom>
              <a:avLst/>
              <a:gdLst/>
              <a:ahLst/>
              <a:cxnLst/>
              <a:rect l="l" t="t" r="r" b="b"/>
              <a:pathLst>
                <a:path w="946809" h="171697">
                  <a:moveTo>
                    <a:pt x="85849" y="0"/>
                  </a:moveTo>
                  <a:lnTo>
                    <a:pt x="860960" y="0"/>
                  </a:lnTo>
                  <a:cubicBezTo>
                    <a:pt x="908373" y="0"/>
                    <a:pt x="946809" y="38436"/>
                    <a:pt x="946809" y="85849"/>
                  </a:cubicBezTo>
                  <a:lnTo>
                    <a:pt x="946809" y="85849"/>
                  </a:lnTo>
                  <a:cubicBezTo>
                    <a:pt x="946809" y="108617"/>
                    <a:pt x="937764" y="130453"/>
                    <a:pt x="921664" y="146553"/>
                  </a:cubicBezTo>
                  <a:cubicBezTo>
                    <a:pt x="905565" y="162652"/>
                    <a:pt x="883729" y="171697"/>
                    <a:pt x="860960" y="171697"/>
                  </a:cubicBezTo>
                  <a:lnTo>
                    <a:pt x="85849" y="171697"/>
                  </a:lnTo>
                  <a:cubicBezTo>
                    <a:pt x="38436" y="171697"/>
                    <a:pt x="0" y="133261"/>
                    <a:pt x="0" y="85849"/>
                  </a:cubicBezTo>
                  <a:lnTo>
                    <a:pt x="0" y="85849"/>
                  </a:lnTo>
                  <a:cubicBezTo>
                    <a:pt x="0" y="38436"/>
                    <a:pt x="38436" y="0"/>
                    <a:pt x="85849" y="0"/>
                  </a:cubicBezTo>
                  <a:close/>
                </a:path>
              </a:pathLst>
            </a:custGeom>
            <a:solidFill>
              <a:srgbClr val="062468"/>
            </a:solidFill>
            <a:ln cap="rnd">
              <a:noFill/>
              <a:prstDash val="solid"/>
              <a:round/>
            </a:ln>
          </p:spPr>
          <p:txBody>
            <a:bodyPr/>
            <a:lstStyle/>
            <a:p>
              <a:endParaRPr/>
            </a:p>
          </p:txBody>
        </p:sp>
        <p:sp>
          <p:nvSpPr>
            <p:cNvPr id="164" name="TextBox 11"/>
            <p:cNvSpPr txBox="1"/>
            <p:nvPr/>
          </p:nvSpPr>
          <p:spPr>
            <a:xfrm>
              <a:off x="0" y="-47625"/>
              <a:ext cx="946809" cy="219322"/>
            </a:xfrm>
            <a:prstGeom prst="rect">
              <a:avLst/>
            </a:prstGeom>
          </p:spPr>
          <p:txBody>
            <a:bodyPr lIns="50800" tIns="50800" rIns="50800" bIns="50800" rtlCol="0" anchor="ctr"/>
            <a:lstStyle/>
            <a:p>
              <a:pPr marL="0" lvl="0" indent="0" algn="ctr">
                <a:lnSpc>
                  <a:spcPts val="3210"/>
                </a:lnSpc>
                <a:spcBef>
                  <a:spcPct val="0"/>
                </a:spcBef>
              </a:pPr>
              <a:endParaRPr/>
            </a:p>
          </p:txBody>
        </p:sp>
      </p:grpSp>
      <p:sp>
        <p:nvSpPr>
          <p:cNvPr id="165" name="TextBox 12"/>
          <p:cNvSpPr txBox="1"/>
          <p:nvPr/>
        </p:nvSpPr>
        <p:spPr>
          <a:xfrm>
            <a:off x="1393613" y="1761628"/>
            <a:ext cx="9277350" cy="2246630"/>
          </a:xfrm>
          <a:prstGeom prst="rect">
            <a:avLst/>
          </a:prstGeom>
        </p:spPr>
        <p:txBody>
          <a:bodyPr lIns="0" tIns="0" rIns="0" bIns="0" rtlCol="0" anchor="t">
            <a:spAutoFit/>
          </a:bodyPr>
          <a:lstStyle/>
          <a:p>
            <a:pPr marL="0" indent="0" algn="ctr" defTabSz="914400">
              <a:lnSpc>
                <a:spcPct val="100000"/>
              </a:lnSpc>
              <a:spcBef>
                <a:spcPts val="0"/>
              </a:spcBef>
              <a:spcAft>
                <a:spcPts val="0"/>
              </a:spcAft>
            </a:pPr>
            <a:r>
              <a:rPr lang="zh-CN" altLang="en-US" sz="7300" b="1" dirty="0">
                <a:solidFill>
                  <a:srgbClr val="1E1E1E">
                    <a:alpha val="100000"/>
                  </a:srgbClr>
                </a:solidFill>
                <a:latin typeface="思源黑体 2 Heavy"/>
                <a:ea typeface="思源黑体 2 Heavy"/>
                <a:cs typeface="思源黑体 2 Heavy"/>
                <a:sym typeface="思源黑体 2 Heavy"/>
              </a:rPr>
              <a:t>数据库缓冲区管理器实现项目</a:t>
            </a:r>
          </a:p>
        </p:txBody>
      </p:sp>
      <p:sp>
        <p:nvSpPr>
          <p:cNvPr id="171" name="TextBox 14"/>
          <p:cNvSpPr txBox="1"/>
          <p:nvPr/>
        </p:nvSpPr>
        <p:spPr>
          <a:xfrm>
            <a:off x="4791335" y="4398433"/>
            <a:ext cx="5489786" cy="385445"/>
          </a:xfrm>
          <a:prstGeom prst="rect">
            <a:avLst/>
          </a:prstGeom>
        </p:spPr>
        <p:txBody>
          <a:bodyPr wrap="square" lIns="0" tIns="0" rIns="0" bIns="0" rtlCol="0" anchor="t">
            <a:spAutoFit/>
          </a:bodyPr>
          <a:lstStyle/>
          <a:p>
            <a:pPr algn="ctr">
              <a:lnSpc>
                <a:spcPts val="3010"/>
              </a:lnSpc>
            </a:pPr>
            <a:r>
              <a:rPr lang="zh-CN" altLang="en-US" sz="1435" b="1">
                <a:solidFill>
                  <a:srgbClr val="FFFFFF"/>
                </a:solidFill>
                <a:latin typeface="思源黑体 2 Medium" panose="020B0600000000000000" charset="-122"/>
                <a:ea typeface="思源黑体 2 Medium" panose="020B0600000000000000" charset="-122"/>
                <a:cs typeface="思源黑体 2 Medium" panose="020B0600000000000000" charset="-122"/>
                <a:sym typeface="思源黑体 2 Medium" panose="020B0600000000000000" charset="-122"/>
              </a:rPr>
              <a:t>小组成员：徐博宇，韩有林，罗梓月，任钟灵</a:t>
            </a:r>
          </a:p>
        </p:txBody>
      </p:sp>
      <p:sp>
        <p:nvSpPr>
          <p:cNvPr id="172" name="TextBox 15"/>
          <p:cNvSpPr txBox="1"/>
          <p:nvPr/>
        </p:nvSpPr>
        <p:spPr>
          <a:xfrm>
            <a:off x="619762" y="395647"/>
            <a:ext cx="2570291" cy="281432"/>
          </a:xfrm>
          <a:prstGeom prst="rect">
            <a:avLst/>
          </a:prstGeom>
        </p:spPr>
        <p:txBody>
          <a:bodyPr lIns="0" tIns="0" rIns="0" bIns="0" rtlCol="0" anchor="t">
            <a:spAutoFit/>
          </a:bodyPr>
          <a:lstStyle/>
          <a:p>
            <a:pPr algn="l">
              <a:lnSpc>
                <a:spcPts val="3170"/>
              </a:lnSpc>
            </a:pPr>
            <a:r>
              <a:rPr lang="en-US" sz="1400">
                <a:solidFill>
                  <a:srgbClr val="1E1E1E"/>
                </a:solidFill>
                <a:latin typeface="Akzidenz-Grotesk" panose="02000503030000020003"/>
                <a:ea typeface="Akzidenz-Grotesk" panose="02000503030000020003"/>
                <a:cs typeface="Akzidenz-Grotesk" panose="02000503030000020003"/>
                <a:sym typeface="Akzidenz-Grotesk" panose="02000503030000020003"/>
              </a:rPr>
              <a:t>GRADUATION THESIS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dirty="0">
                <a:solidFill>
                  <a:srgbClr val="100F0D"/>
                </a:solidFill>
                <a:latin typeface="微软雅黑" panose="020B0503020204020204" charset="-122"/>
                <a:cs typeface="思源黑体 3 Heavy" panose="020B0A00000000000000" charset="-122"/>
                <a:sym typeface="思源黑体 3 Heavy" panose="020B0A00000000000000" charset="-122"/>
              </a:rPr>
              <a:t>LRU-K</a:t>
            </a:r>
            <a:r>
              <a:rPr lang="zh-CN" altLang="en-US" sz="2400" b="1" dirty="0">
                <a:solidFill>
                  <a:srgbClr val="100F0D"/>
                </a:solidFill>
                <a:latin typeface="微软雅黑" panose="020B0503020204020204" charset="-122"/>
                <a:cs typeface="思源黑体 3 Heavy" panose="020B0A00000000000000" charset="-122"/>
                <a:sym typeface="思源黑体 3 Heavy" panose="020B0A00000000000000" charset="-122"/>
              </a:rPr>
              <a:t>页替换器实现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文本框 1"/>
          <p:cNvSpPr txBox="1"/>
          <p:nvPr/>
        </p:nvSpPr>
        <p:spPr>
          <a:xfrm>
            <a:off x="880745" y="1859915"/>
            <a:ext cx="7835265" cy="3138170"/>
          </a:xfrm>
          <a:prstGeom prst="rect">
            <a:avLst/>
          </a:prstGeom>
          <a:noFill/>
        </p:spPr>
        <p:txBody>
          <a:bodyPr wrap="square" rtlCol="0">
            <a:spAutoFit/>
          </a:bodyPr>
          <a:lstStyle/>
          <a:p>
            <a:r>
              <a:rPr lang="en-US" altLang="zh-CN" dirty="0"/>
              <a:t>LRU-K</a:t>
            </a:r>
            <a:r>
              <a:rPr lang="zh-CN" altLang="en-US" dirty="0"/>
              <a:t>页替换器实现</a:t>
            </a:r>
          </a:p>
          <a:p>
            <a:r>
              <a:rPr lang="zh-CN" altLang="en-US" dirty="0"/>
              <a:t>本模块用于在缓冲池满时选择页面进行淘汰，优化缓存性能。核心方法包括：</a:t>
            </a:r>
          </a:p>
          <a:p>
            <a:endParaRPr lang="en-US" altLang="zh-CN" dirty="0"/>
          </a:p>
          <a:p>
            <a:r>
              <a:rPr lang="en-US" altLang="zh-CN" dirty="0"/>
              <a:t>RecordAccess</a:t>
            </a:r>
            <a:r>
              <a:rPr lang="zh-CN" altLang="en-US" dirty="0"/>
              <a:t>：记录页面访问历史，更新时间戳与访问次数。</a:t>
            </a:r>
          </a:p>
          <a:p>
            <a:endParaRPr lang="en-US" altLang="zh-CN" dirty="0"/>
          </a:p>
          <a:p>
            <a:r>
              <a:rPr lang="en-US" altLang="zh-CN" dirty="0"/>
              <a:t>Evict</a:t>
            </a:r>
            <a:r>
              <a:rPr lang="zh-CN" altLang="en-US" dirty="0"/>
              <a:t>：根据</a:t>
            </a:r>
            <a:r>
              <a:rPr lang="en-US" altLang="zh-CN" dirty="0"/>
              <a:t>K</a:t>
            </a:r>
            <a:r>
              <a:rPr lang="zh-CN" altLang="en-US" dirty="0"/>
              <a:t>次访问历史选择淘汰页面，优先淘汰访问次数少于</a:t>
            </a:r>
            <a:r>
              <a:rPr lang="en-US" altLang="zh-CN" dirty="0"/>
              <a:t>K</a:t>
            </a:r>
            <a:r>
              <a:rPr lang="zh-CN" altLang="en-US" dirty="0"/>
              <a:t>的页面。</a:t>
            </a:r>
          </a:p>
          <a:p>
            <a:endParaRPr lang="en-US" altLang="zh-CN" dirty="0"/>
          </a:p>
          <a:p>
            <a:r>
              <a:rPr lang="en-US" altLang="zh-CN" dirty="0"/>
              <a:t>SetEvictable</a:t>
            </a:r>
            <a:r>
              <a:rPr lang="zh-CN" altLang="en-US" dirty="0"/>
              <a:t>：控制页面是否可被淘汰，支持页面锁定机制。</a:t>
            </a:r>
          </a:p>
          <a:p>
            <a:endParaRPr lang="en-US" altLang="zh-CN" dirty="0"/>
          </a:p>
          <a:p>
            <a:r>
              <a:rPr lang="zh-CN" altLang="en-US" dirty="0"/>
              <a:t>任务对应关系：本模块直接支撑任务</a:t>
            </a:r>
            <a:r>
              <a:rPr lang="en-US" altLang="zh-CN" dirty="0"/>
              <a:t>2</a:t>
            </a:r>
            <a:r>
              <a:rPr lang="zh-CN" altLang="en-US" dirty="0"/>
              <a:t>，为缓冲池管理器提供智能页面替换策略。</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dirty="0">
                <a:solidFill>
                  <a:srgbClr val="100F0D"/>
                </a:solidFill>
                <a:latin typeface="微软雅黑" panose="020B0503020204020204" charset="-122"/>
                <a:cs typeface="思源黑体 3 Heavy" panose="020B0A00000000000000" charset="-122"/>
                <a:sym typeface="思源黑体 3 Heavy" panose="020B0A00000000000000" charset="-122"/>
              </a:rPr>
              <a:t>LRU-K</a:t>
            </a:r>
            <a:r>
              <a:rPr lang="zh-CN" altLang="en-US" sz="2400" b="1" dirty="0">
                <a:solidFill>
                  <a:srgbClr val="100F0D"/>
                </a:solidFill>
                <a:latin typeface="微软雅黑" panose="020B0503020204020204" charset="-122"/>
                <a:cs typeface="思源黑体 3 Heavy" panose="020B0A00000000000000" charset="-122"/>
                <a:sym typeface="思源黑体 3 Heavy" panose="020B0A00000000000000" charset="-122"/>
              </a:rPr>
              <a:t>页替换器实现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文本框 1"/>
          <p:cNvSpPr txBox="1"/>
          <p:nvPr/>
        </p:nvSpPr>
        <p:spPr>
          <a:xfrm>
            <a:off x="223036" y="1540921"/>
            <a:ext cx="4598973" cy="4799965"/>
          </a:xfrm>
          <a:prstGeom prst="rect">
            <a:avLst/>
          </a:prstGeom>
          <a:noFill/>
        </p:spPr>
        <p:txBody>
          <a:bodyPr wrap="square" rtlCol="0">
            <a:spAutoFit/>
          </a:bodyPr>
          <a:lstStyle/>
          <a:p>
            <a:r>
              <a:rPr lang="en-US" altLang="zh-CN" dirty="0"/>
              <a:t>Evict</a:t>
            </a:r>
            <a:r>
              <a:rPr lang="zh-CN" altLang="en-US" dirty="0"/>
              <a:t>方法</a:t>
            </a:r>
          </a:p>
          <a:p>
            <a:r>
              <a:rPr lang="zh-CN" altLang="en-US" dirty="0"/>
              <a:t>在选择驱逐的页面时，我们的原则是：</a:t>
            </a:r>
            <a:br>
              <a:rPr lang="zh-CN" altLang="en-US" dirty="0"/>
            </a:br>
            <a:r>
              <a:rPr lang="en-US" altLang="zh-CN" dirty="0"/>
              <a:t>1. </a:t>
            </a:r>
            <a:r>
              <a:rPr lang="zh-CN" altLang="en-US" dirty="0"/>
              <a:t>优先驱逐访问次数</a:t>
            </a:r>
            <a:r>
              <a:rPr lang="en-US" altLang="zh-CN" dirty="0"/>
              <a:t> &lt; K </a:t>
            </a:r>
            <a:r>
              <a:rPr lang="zh-CN" altLang="en-US" dirty="0"/>
              <a:t>的帧（后向</a:t>
            </a:r>
            <a:r>
              <a:rPr lang="en-US" altLang="zh-CN" dirty="0"/>
              <a:t>K</a:t>
            </a:r>
            <a:r>
              <a:rPr lang="zh-CN" altLang="en-US" dirty="0"/>
              <a:t>距离为</a:t>
            </a:r>
            <a:r>
              <a:rPr lang="en-US" altLang="zh-CN" dirty="0"/>
              <a:t>+inf</a:t>
            </a:r>
            <a:r>
              <a:rPr lang="zh-CN" altLang="en-US" dirty="0"/>
              <a:t>）</a:t>
            </a:r>
          </a:p>
          <a:p>
            <a:r>
              <a:rPr lang="en-US" altLang="zh-CN" dirty="0"/>
              <a:t>2. </a:t>
            </a:r>
            <a:r>
              <a:rPr lang="zh-CN" altLang="en-US" dirty="0"/>
              <a:t>如果有多个访问次数</a:t>
            </a:r>
            <a:r>
              <a:rPr lang="en-US" altLang="zh-CN" dirty="0"/>
              <a:t> &lt; K </a:t>
            </a:r>
            <a:r>
              <a:rPr lang="zh-CN" altLang="en-US" dirty="0"/>
              <a:t>的帧，选择最早访问的（传统</a:t>
            </a:r>
            <a:r>
              <a:rPr lang="en-US" altLang="zh-CN" dirty="0"/>
              <a:t>LRU</a:t>
            </a:r>
            <a:r>
              <a:rPr lang="zh-CN" altLang="en-US" dirty="0"/>
              <a:t>）</a:t>
            </a:r>
          </a:p>
          <a:p>
            <a:r>
              <a:rPr lang="en-US" altLang="zh-CN" dirty="0"/>
              <a:t>3. </a:t>
            </a:r>
            <a:r>
              <a:rPr lang="zh-CN" altLang="en-US" dirty="0"/>
              <a:t>如果没有访问次数</a:t>
            </a:r>
            <a:r>
              <a:rPr lang="en-US" altLang="zh-CN" dirty="0"/>
              <a:t> &lt; K </a:t>
            </a:r>
            <a:r>
              <a:rPr lang="zh-CN" altLang="en-US" dirty="0"/>
              <a:t>的帧，选择后向</a:t>
            </a:r>
            <a:r>
              <a:rPr lang="en-US" altLang="zh-CN" dirty="0"/>
              <a:t>K</a:t>
            </a:r>
            <a:r>
              <a:rPr lang="zh-CN" altLang="en-US" dirty="0"/>
              <a:t>距离最大的帧</a:t>
            </a:r>
          </a:p>
          <a:p>
            <a:endParaRPr lang="zh-CN" altLang="en-US" dirty="0"/>
          </a:p>
          <a:p>
            <a:r>
              <a:rPr lang="zh-CN" altLang="en-US" dirty="0"/>
              <a:t>在具体实现时，我们认为访问次数没有达到</a:t>
            </a:r>
            <a:r>
              <a:rPr lang="en-US" altLang="zh-CN" dirty="0"/>
              <a:t>K</a:t>
            </a:r>
            <a:r>
              <a:rPr lang="zh-CN" altLang="en-US" dirty="0"/>
              <a:t>的页面的距离为无穷大，这样就可以优先被选出</a:t>
            </a:r>
          </a:p>
          <a:p>
            <a:r>
              <a:rPr lang="zh-CN" altLang="en-US" dirty="0"/>
              <a:t>当所有界面的访问次数都等于</a:t>
            </a:r>
            <a:r>
              <a:rPr lang="en-US" altLang="zh-CN" dirty="0"/>
              <a:t>K</a:t>
            </a:r>
            <a:r>
              <a:rPr lang="zh-CN" altLang="en-US" dirty="0"/>
              <a:t>时，才考虑事件最久远的，也就是计算当前时间戳和上次时间戳的差值</a:t>
            </a:r>
          </a:p>
          <a:p>
            <a:endParaRPr lang="zh-CN" altLang="en-US" dirty="0"/>
          </a:p>
          <a:p>
            <a:r>
              <a:rPr lang="zh-CN" altLang="en-US" dirty="0"/>
              <a:t>选出后删除即可</a:t>
            </a:r>
          </a:p>
        </p:txBody>
      </p:sp>
      <p:pic>
        <p:nvPicPr>
          <p:cNvPr id="5" name="图片 4" descr="图示&#10;&#10;AI 生成的内容可能不正确。"/>
          <p:cNvPicPr>
            <a:picLocks noChangeAspect="1"/>
          </p:cNvPicPr>
          <p:nvPr/>
        </p:nvPicPr>
        <p:blipFill>
          <a:blip r:embed="rId7"/>
          <a:stretch>
            <a:fillRect/>
          </a:stretch>
        </p:blipFill>
        <p:spPr>
          <a:xfrm>
            <a:off x="4722827" y="1365026"/>
            <a:ext cx="7380274" cy="35945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dirty="0">
                <a:solidFill>
                  <a:srgbClr val="100F0D"/>
                </a:solidFill>
                <a:latin typeface="微软雅黑" panose="020B0503020204020204" charset="-122"/>
                <a:cs typeface="思源黑体 3 Heavy" panose="020B0A00000000000000" charset="-122"/>
                <a:sym typeface="思源黑体 3 Heavy" panose="020B0A00000000000000" charset="-122"/>
              </a:rPr>
              <a:t>LRU-K</a:t>
            </a:r>
            <a:r>
              <a:rPr lang="zh-CN" altLang="en-US" sz="2400" b="1" dirty="0">
                <a:solidFill>
                  <a:srgbClr val="100F0D"/>
                </a:solidFill>
                <a:latin typeface="微软雅黑" panose="020B0503020204020204" charset="-122"/>
                <a:cs typeface="思源黑体 3 Heavy" panose="020B0A00000000000000" charset="-122"/>
                <a:sym typeface="思源黑体 3 Heavy" panose="020B0A00000000000000" charset="-122"/>
              </a:rPr>
              <a:t>页替换器实现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文本框 1"/>
          <p:cNvSpPr txBox="1"/>
          <p:nvPr/>
        </p:nvSpPr>
        <p:spPr>
          <a:xfrm>
            <a:off x="520873" y="1604645"/>
            <a:ext cx="4397375" cy="4799965"/>
          </a:xfrm>
          <a:prstGeom prst="rect">
            <a:avLst/>
          </a:prstGeom>
          <a:noFill/>
        </p:spPr>
        <p:txBody>
          <a:bodyPr wrap="square" rtlCol="0">
            <a:spAutoFit/>
          </a:bodyPr>
          <a:lstStyle/>
          <a:p>
            <a:r>
              <a:rPr lang="en-US" altLang="zh-CN" dirty="0"/>
              <a:t>Evict</a:t>
            </a:r>
            <a:r>
              <a:rPr lang="zh-CN" altLang="en-US" dirty="0"/>
              <a:t>方法</a:t>
            </a:r>
          </a:p>
          <a:p>
            <a:r>
              <a:rPr lang="zh-CN" altLang="en-US" dirty="0"/>
              <a:t>在选择驱逐的页面时，我们的原则是：</a:t>
            </a:r>
            <a:br>
              <a:rPr lang="zh-CN" altLang="en-US" dirty="0"/>
            </a:br>
            <a:r>
              <a:rPr lang="en-US" altLang="zh-CN" dirty="0"/>
              <a:t>1. </a:t>
            </a:r>
            <a:r>
              <a:rPr lang="zh-CN" altLang="en-US" dirty="0"/>
              <a:t>优先驱逐访问次数</a:t>
            </a:r>
            <a:r>
              <a:rPr lang="en-US" altLang="zh-CN" dirty="0"/>
              <a:t> &lt; K </a:t>
            </a:r>
            <a:r>
              <a:rPr lang="zh-CN" altLang="en-US" dirty="0"/>
              <a:t>的帧（后向</a:t>
            </a:r>
            <a:r>
              <a:rPr lang="en-US" altLang="zh-CN" dirty="0"/>
              <a:t>K</a:t>
            </a:r>
            <a:r>
              <a:rPr lang="zh-CN" altLang="en-US" dirty="0"/>
              <a:t>距离为</a:t>
            </a:r>
            <a:r>
              <a:rPr lang="en-US" altLang="zh-CN" dirty="0"/>
              <a:t>+inf</a:t>
            </a:r>
            <a:r>
              <a:rPr lang="zh-CN" altLang="en-US" dirty="0"/>
              <a:t>）</a:t>
            </a:r>
          </a:p>
          <a:p>
            <a:r>
              <a:rPr lang="en-US" altLang="zh-CN" dirty="0"/>
              <a:t>2. </a:t>
            </a:r>
            <a:r>
              <a:rPr lang="zh-CN" altLang="en-US" dirty="0"/>
              <a:t>如果有多个访问次数</a:t>
            </a:r>
            <a:r>
              <a:rPr lang="en-US" altLang="zh-CN" dirty="0"/>
              <a:t> &lt; K </a:t>
            </a:r>
            <a:r>
              <a:rPr lang="zh-CN" altLang="en-US" dirty="0"/>
              <a:t>的帧，选择最早访问的（传统</a:t>
            </a:r>
            <a:r>
              <a:rPr lang="en-US" altLang="zh-CN" dirty="0"/>
              <a:t>LRU</a:t>
            </a:r>
            <a:r>
              <a:rPr lang="zh-CN" altLang="en-US" dirty="0"/>
              <a:t>）</a:t>
            </a:r>
          </a:p>
          <a:p>
            <a:r>
              <a:rPr lang="en-US" altLang="zh-CN" dirty="0"/>
              <a:t>3. </a:t>
            </a:r>
            <a:r>
              <a:rPr lang="zh-CN" altLang="en-US" dirty="0"/>
              <a:t>如果没有访问次数</a:t>
            </a:r>
            <a:r>
              <a:rPr lang="en-US" altLang="zh-CN" dirty="0"/>
              <a:t> &lt; K </a:t>
            </a:r>
            <a:r>
              <a:rPr lang="zh-CN" altLang="en-US" dirty="0"/>
              <a:t>的帧，选择后向</a:t>
            </a:r>
            <a:r>
              <a:rPr lang="en-US" altLang="zh-CN" dirty="0"/>
              <a:t>K</a:t>
            </a:r>
            <a:r>
              <a:rPr lang="zh-CN" altLang="en-US" dirty="0"/>
              <a:t>距离最大的帧</a:t>
            </a:r>
          </a:p>
          <a:p>
            <a:endParaRPr lang="zh-CN" altLang="en-US" dirty="0"/>
          </a:p>
          <a:p>
            <a:r>
              <a:rPr lang="zh-CN" altLang="en-US" dirty="0"/>
              <a:t>在具体实现时，我们认为访问次数没有达到</a:t>
            </a:r>
            <a:r>
              <a:rPr lang="en-US" altLang="zh-CN" dirty="0"/>
              <a:t>K</a:t>
            </a:r>
            <a:r>
              <a:rPr lang="zh-CN" altLang="en-US" dirty="0"/>
              <a:t>的页面的距离为无穷大，这样就可以优先被选出</a:t>
            </a:r>
          </a:p>
          <a:p>
            <a:r>
              <a:rPr lang="zh-CN" altLang="en-US" dirty="0"/>
              <a:t>当所有界面的访问次数都等于</a:t>
            </a:r>
            <a:r>
              <a:rPr lang="en-US" altLang="zh-CN" dirty="0"/>
              <a:t>K</a:t>
            </a:r>
            <a:r>
              <a:rPr lang="zh-CN" altLang="en-US" dirty="0"/>
              <a:t>时，才考虑事件最久远的，也就是计算当前时间戳和上次时间戳的差值</a:t>
            </a:r>
          </a:p>
          <a:p>
            <a:endParaRPr lang="zh-CN" altLang="en-US" dirty="0"/>
          </a:p>
          <a:p>
            <a:r>
              <a:rPr lang="zh-CN" altLang="en-US" dirty="0"/>
              <a:t>选出后删除即可</a:t>
            </a:r>
          </a:p>
        </p:txBody>
      </p:sp>
      <p:pic>
        <p:nvPicPr>
          <p:cNvPr id="3" name="图片 2" descr="85946cb29bfb062d96a5dee62e8a5d8b"/>
          <p:cNvPicPr>
            <a:picLocks noChangeAspect="1"/>
          </p:cNvPicPr>
          <p:nvPr/>
        </p:nvPicPr>
        <p:blipFill>
          <a:blip r:embed="rId7"/>
          <a:stretch>
            <a:fillRect/>
          </a:stretch>
        </p:blipFill>
        <p:spPr>
          <a:xfrm>
            <a:off x="5887085" y="165100"/>
            <a:ext cx="5047615" cy="6162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LRU-K</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页替换器实现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7" name="文本框 6"/>
          <p:cNvSpPr txBox="1"/>
          <p:nvPr/>
        </p:nvSpPr>
        <p:spPr>
          <a:xfrm>
            <a:off x="906780" y="2078990"/>
            <a:ext cx="4064000" cy="1476375"/>
          </a:xfrm>
          <a:prstGeom prst="rect">
            <a:avLst/>
          </a:prstGeom>
          <a:noFill/>
        </p:spPr>
        <p:txBody>
          <a:bodyPr wrap="square" rtlCol="0">
            <a:spAutoFit/>
          </a:bodyPr>
          <a:lstStyle/>
          <a:p>
            <a:r>
              <a:rPr lang="en-US" altLang="zh-CN"/>
              <a:t>RecordAccess</a:t>
            </a:r>
            <a:r>
              <a:rPr lang="zh-CN" altLang="en-US"/>
              <a:t>方法</a:t>
            </a:r>
          </a:p>
          <a:p>
            <a:r>
              <a:rPr lang="zh-CN" altLang="en-US"/>
              <a:t>记录访问时，我们需要先验证</a:t>
            </a:r>
            <a:r>
              <a:rPr lang="en-US" altLang="zh-CN"/>
              <a:t>id</a:t>
            </a:r>
            <a:r>
              <a:rPr lang="zh-CN" altLang="en-US"/>
              <a:t>是否合法，然后将时间戳</a:t>
            </a:r>
            <a:r>
              <a:rPr lang="en-US" altLang="zh-CN"/>
              <a:t>++</a:t>
            </a:r>
            <a:r>
              <a:rPr lang="zh-CN" altLang="en-US"/>
              <a:t>，如果之前没有访问过该帧，就创建其记录，否则更新其时间记录</a:t>
            </a:r>
          </a:p>
        </p:txBody>
      </p:sp>
      <p:pic>
        <p:nvPicPr>
          <p:cNvPr id="8" name="图片 7" descr="cf0e8aac3545f9735280e806e9b76b65"/>
          <p:cNvPicPr>
            <a:picLocks noChangeAspect="1"/>
          </p:cNvPicPr>
          <p:nvPr/>
        </p:nvPicPr>
        <p:blipFill>
          <a:blip r:embed="rId7"/>
          <a:stretch>
            <a:fillRect/>
          </a:stretch>
        </p:blipFill>
        <p:spPr>
          <a:xfrm>
            <a:off x="6483985" y="373380"/>
            <a:ext cx="4848225" cy="54743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LRU-K</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页替换器实现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文本框 1"/>
          <p:cNvSpPr txBox="1"/>
          <p:nvPr/>
        </p:nvSpPr>
        <p:spPr>
          <a:xfrm>
            <a:off x="1123950" y="1749425"/>
            <a:ext cx="4064000" cy="2861310"/>
          </a:xfrm>
          <a:prstGeom prst="rect">
            <a:avLst/>
          </a:prstGeom>
          <a:noFill/>
        </p:spPr>
        <p:txBody>
          <a:bodyPr wrap="square" rtlCol="0">
            <a:spAutoFit/>
          </a:bodyPr>
          <a:lstStyle/>
          <a:p>
            <a:r>
              <a:rPr lang="en-US" altLang="zh-CN"/>
              <a:t>SetEvictable</a:t>
            </a:r>
            <a:r>
              <a:rPr lang="zh-CN" altLang="en-US"/>
              <a:t>方法</a:t>
            </a:r>
          </a:p>
          <a:p>
            <a:r>
              <a:rPr lang="zh-CN" altLang="en-US"/>
              <a:t>在之前的驱逐方法中，有一个细节就是遇到不能驱逐的帧则直接跳过，这是因为如果页面被</a:t>
            </a:r>
            <a:r>
              <a:rPr lang="en-US" altLang="zh-CN"/>
              <a:t>pin</a:t>
            </a:r>
            <a:r>
              <a:rPr lang="zh-CN" altLang="en-US"/>
              <a:t>了，就不能被驱逐了，因此我们还需要设置一个方法对页面是否可驱逐进行控制</a:t>
            </a:r>
          </a:p>
          <a:p>
            <a:endParaRPr lang="zh-CN" altLang="en-US"/>
          </a:p>
          <a:p>
            <a:r>
              <a:rPr lang="zh-CN" altLang="en-US"/>
              <a:t>具体操作就是设置当前帧的是否可操作属性，并将全局的可驱逐帧的数量进行响应改变</a:t>
            </a:r>
          </a:p>
        </p:txBody>
      </p:sp>
      <p:pic>
        <p:nvPicPr>
          <p:cNvPr id="4" name="图片 3" descr="356a9113f17b1fa2fba8d833c20815cf"/>
          <p:cNvPicPr>
            <a:picLocks noChangeAspect="1"/>
          </p:cNvPicPr>
          <p:nvPr/>
        </p:nvPicPr>
        <p:blipFill>
          <a:blip r:embed="rId7"/>
          <a:stretch>
            <a:fillRect/>
          </a:stretch>
        </p:blipFill>
        <p:spPr>
          <a:xfrm>
            <a:off x="5478145" y="630555"/>
            <a:ext cx="6224270" cy="50920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660527" y="897255"/>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缓冲池管理器实现</a:t>
            </a:r>
          </a:p>
        </p:txBody>
      </p:sp>
      <p:sp>
        <p:nvSpPr>
          <p:cNvPr id="2" name="文本框 1"/>
          <p:cNvSpPr txBox="1"/>
          <p:nvPr/>
        </p:nvSpPr>
        <p:spPr>
          <a:xfrm>
            <a:off x="715010" y="1749425"/>
            <a:ext cx="9178290" cy="3415030"/>
          </a:xfrm>
          <a:prstGeom prst="rect">
            <a:avLst/>
          </a:prstGeom>
          <a:noFill/>
        </p:spPr>
        <p:txBody>
          <a:bodyPr wrap="square" rtlCol="0">
            <a:spAutoFit/>
          </a:bodyPr>
          <a:lstStyle/>
          <a:p>
            <a:r>
              <a:rPr lang="zh-CN" altLang="en-US"/>
              <a:t>缓冲池管理器实现</a:t>
            </a:r>
          </a:p>
          <a:p>
            <a:r>
              <a:rPr lang="zh-CN" altLang="en-US"/>
              <a:t>本模块是系统的核心调度器，负责页面的获取、创建、刷回与淘汰。核心方法包括：</a:t>
            </a:r>
          </a:p>
          <a:p>
            <a:endParaRPr lang="en-US" altLang="zh-CN"/>
          </a:p>
          <a:p>
            <a:r>
              <a:rPr lang="en-US" altLang="zh-CN"/>
              <a:t>FetchPgImp</a:t>
            </a:r>
            <a:r>
              <a:rPr lang="zh-CN" altLang="en-US"/>
              <a:t>：获取页面时先查哈希表，若不在缓冲池则从磁盘加载，必要时调用</a:t>
            </a:r>
            <a:r>
              <a:rPr lang="en-US" altLang="zh-CN"/>
              <a:t>LRU-K</a:t>
            </a:r>
            <a:r>
              <a:rPr lang="zh-CN" altLang="en-US"/>
              <a:t>进行淘汰。</a:t>
            </a:r>
          </a:p>
          <a:p>
            <a:endParaRPr lang="en-US" altLang="zh-CN"/>
          </a:p>
          <a:p>
            <a:r>
              <a:rPr lang="en-US" altLang="zh-CN"/>
              <a:t>NewPgImp</a:t>
            </a:r>
            <a:r>
              <a:rPr lang="zh-CN" altLang="en-US"/>
              <a:t>：创建新页面，若无空闲帧则触发</a:t>
            </a:r>
            <a:r>
              <a:rPr lang="en-US" altLang="zh-CN"/>
              <a:t>LRU-K</a:t>
            </a:r>
            <a:r>
              <a:rPr lang="zh-CN" altLang="en-US"/>
              <a:t>淘汰，并初始化页面。</a:t>
            </a:r>
          </a:p>
          <a:p>
            <a:endParaRPr lang="en-US" altLang="zh-CN"/>
          </a:p>
          <a:p>
            <a:r>
              <a:rPr lang="en-US" altLang="zh-CN"/>
              <a:t>FlushPgImp / DeletePgImp / UnpinPgImp</a:t>
            </a:r>
            <a:r>
              <a:rPr lang="zh-CN" altLang="en-US"/>
              <a:t>：分别负责页面刷回、删除与解锁，确保数据一致性与并发安全。</a:t>
            </a:r>
          </a:p>
          <a:p>
            <a:endParaRPr lang="en-US" altLang="zh-CN"/>
          </a:p>
          <a:p>
            <a:r>
              <a:rPr lang="zh-CN" altLang="en-US"/>
              <a:t>任务对应关系：本模块整合任务</a:t>
            </a:r>
            <a:r>
              <a:rPr lang="en-US" altLang="zh-CN"/>
              <a:t>1</a:t>
            </a:r>
            <a:r>
              <a:rPr lang="zh-CN" altLang="en-US"/>
              <a:t>与任务</a:t>
            </a:r>
            <a:r>
              <a:rPr lang="en-US" altLang="zh-CN"/>
              <a:t>2</a:t>
            </a:r>
            <a:r>
              <a:rPr lang="zh-CN" altLang="en-US"/>
              <a:t>，是整体系统的实现载体。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660527" y="897255"/>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缓冲池管理器实现</a:t>
            </a:r>
          </a:p>
        </p:txBody>
      </p:sp>
      <p:sp>
        <p:nvSpPr>
          <p:cNvPr id="2" name="文本框 1"/>
          <p:cNvSpPr txBox="1"/>
          <p:nvPr/>
        </p:nvSpPr>
        <p:spPr>
          <a:xfrm>
            <a:off x="715010" y="1749425"/>
            <a:ext cx="4064000" cy="1753235"/>
          </a:xfrm>
          <a:prstGeom prst="rect">
            <a:avLst/>
          </a:prstGeom>
          <a:noFill/>
        </p:spPr>
        <p:txBody>
          <a:bodyPr wrap="square" rtlCol="0">
            <a:spAutoFit/>
          </a:bodyPr>
          <a:lstStyle/>
          <a:p>
            <a:r>
              <a:rPr lang="en-US" altLang="zh-CN"/>
              <a:t>NewPgImp</a:t>
            </a:r>
            <a:r>
              <a:rPr lang="zh-CN" altLang="en-US"/>
              <a:t>方法</a:t>
            </a:r>
          </a:p>
          <a:p>
            <a:r>
              <a:rPr lang="zh-CN" altLang="en-US"/>
              <a:t>创建新页面，有空闲帧的时候直接使用即可，而在没有空闲帧时，则调用之前介绍的页面驱逐算法</a:t>
            </a:r>
          </a:p>
          <a:p>
            <a:r>
              <a:rPr lang="zh-CN" altLang="en-US"/>
              <a:t>将脏页刷回磁盘</a:t>
            </a:r>
          </a:p>
          <a:p>
            <a:r>
              <a:rPr lang="zh-CN" altLang="en-US"/>
              <a:t>并完成新页面初始化</a:t>
            </a:r>
          </a:p>
        </p:txBody>
      </p:sp>
      <p:pic>
        <p:nvPicPr>
          <p:cNvPr id="4" name="图片 3" descr="419ac1fd1a797c322545e49303175b48"/>
          <p:cNvPicPr>
            <a:picLocks noChangeAspect="1"/>
          </p:cNvPicPr>
          <p:nvPr/>
        </p:nvPicPr>
        <p:blipFill>
          <a:blip r:embed="rId7"/>
          <a:stretch>
            <a:fillRect/>
          </a:stretch>
        </p:blipFill>
        <p:spPr>
          <a:xfrm>
            <a:off x="6746875" y="209550"/>
            <a:ext cx="4408170" cy="64389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缓冲池管理器实现</a:t>
            </a:r>
          </a:p>
        </p:txBody>
      </p:sp>
      <p:sp>
        <p:nvSpPr>
          <p:cNvPr id="6" name="文本框 5"/>
          <p:cNvSpPr txBox="1"/>
          <p:nvPr/>
        </p:nvSpPr>
        <p:spPr>
          <a:xfrm>
            <a:off x="824865" y="1778635"/>
            <a:ext cx="4064000" cy="1476375"/>
          </a:xfrm>
          <a:prstGeom prst="rect">
            <a:avLst/>
          </a:prstGeom>
          <a:noFill/>
        </p:spPr>
        <p:txBody>
          <a:bodyPr wrap="square" rtlCol="0">
            <a:spAutoFit/>
          </a:bodyPr>
          <a:lstStyle/>
          <a:p>
            <a:r>
              <a:rPr lang="en-US" altLang="zh-CN" dirty="0" err="1"/>
              <a:t>FetchPgImp</a:t>
            </a:r>
            <a:r>
              <a:rPr lang="zh-CN" altLang="en-US" dirty="0"/>
              <a:t>方法</a:t>
            </a:r>
          </a:p>
          <a:p>
            <a:r>
              <a:rPr lang="zh-CN" altLang="en-US" dirty="0"/>
              <a:t>其算法核心点在于先检查页面是否在缓冲池中，如果不在，则从磁盘加载</a:t>
            </a:r>
          </a:p>
          <a:p>
            <a:r>
              <a:rPr lang="zh-CN" altLang="en-US" dirty="0"/>
              <a:t>加载前，需要先调用之前的驱逐算法查看是否需要驱逐来腾出空间</a:t>
            </a:r>
          </a:p>
        </p:txBody>
      </p:sp>
      <p:pic>
        <p:nvPicPr>
          <p:cNvPr id="2" name="图片 1" descr="a6e7c3d06c319d9a078daccf9ad0428a"/>
          <p:cNvPicPr>
            <a:picLocks noChangeAspect="1"/>
          </p:cNvPicPr>
          <p:nvPr/>
        </p:nvPicPr>
        <p:blipFill>
          <a:blip r:embed="rId7"/>
          <a:stretch>
            <a:fillRect/>
          </a:stretch>
        </p:blipFill>
        <p:spPr>
          <a:xfrm>
            <a:off x="5743138" y="317901"/>
            <a:ext cx="6241675" cy="5834100"/>
          </a:xfrm>
          <a:prstGeom prst="rect">
            <a:avLst/>
          </a:prstGeom>
        </p:spPr>
      </p:pic>
      <p:pic>
        <p:nvPicPr>
          <p:cNvPr id="5" name="图片 4" descr="7f32aef72b06d4e85abacb31126762b1"/>
          <p:cNvPicPr>
            <a:picLocks noChangeAspect="1"/>
          </p:cNvPicPr>
          <p:nvPr/>
        </p:nvPicPr>
        <p:blipFill>
          <a:blip r:embed="rId8"/>
          <a:stretch>
            <a:fillRect/>
          </a:stretch>
        </p:blipFill>
        <p:spPr>
          <a:xfrm>
            <a:off x="274355" y="3429000"/>
            <a:ext cx="5371651" cy="29864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缓冲池管理器实现</a:t>
            </a:r>
          </a:p>
        </p:txBody>
      </p:sp>
      <p:sp>
        <p:nvSpPr>
          <p:cNvPr id="4" name="文本框 3"/>
          <p:cNvSpPr txBox="1"/>
          <p:nvPr/>
        </p:nvSpPr>
        <p:spPr>
          <a:xfrm>
            <a:off x="715137" y="1952625"/>
            <a:ext cx="4064000" cy="1476375"/>
          </a:xfrm>
          <a:prstGeom prst="rect">
            <a:avLst/>
          </a:prstGeom>
          <a:noFill/>
        </p:spPr>
        <p:txBody>
          <a:bodyPr wrap="square" rtlCol="0">
            <a:spAutoFit/>
          </a:bodyPr>
          <a:lstStyle/>
          <a:p>
            <a:r>
              <a:rPr lang="en-US" altLang="zh-CN" dirty="0" err="1"/>
              <a:t>FlushPgImp</a:t>
            </a:r>
            <a:r>
              <a:rPr lang="zh-CN" altLang="en-US" dirty="0"/>
              <a:t>方法</a:t>
            </a:r>
          </a:p>
          <a:p>
            <a:r>
              <a:rPr lang="zh-CN" altLang="en-US" dirty="0"/>
              <a:t>将页面强制刷回，无论是否为脏页</a:t>
            </a:r>
          </a:p>
          <a:p>
            <a:r>
              <a:rPr lang="zh-CN" altLang="en-US" dirty="0"/>
              <a:t>需要先检查想要刷回的页面是否在缓冲池中，只有有才刷回</a:t>
            </a:r>
          </a:p>
          <a:p>
            <a:endParaRPr lang="zh-CN" altLang="en-US" dirty="0"/>
          </a:p>
        </p:txBody>
      </p:sp>
      <p:pic>
        <p:nvPicPr>
          <p:cNvPr id="2" name="图片 1" descr="7af46f9d8aa60a07ec017c7ce768bbd5"/>
          <p:cNvPicPr>
            <a:picLocks noChangeAspect="1"/>
          </p:cNvPicPr>
          <p:nvPr/>
        </p:nvPicPr>
        <p:blipFill>
          <a:blip r:embed="rId7"/>
          <a:stretch>
            <a:fillRect/>
          </a:stretch>
        </p:blipFill>
        <p:spPr>
          <a:xfrm>
            <a:off x="5591810" y="639445"/>
            <a:ext cx="6149340" cy="5193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缓冲池管理器实现</a:t>
            </a:r>
          </a:p>
        </p:txBody>
      </p:sp>
      <p:sp>
        <p:nvSpPr>
          <p:cNvPr id="4" name="文本框 3"/>
          <p:cNvSpPr txBox="1"/>
          <p:nvPr/>
        </p:nvSpPr>
        <p:spPr>
          <a:xfrm>
            <a:off x="1278255" y="1925320"/>
            <a:ext cx="4064000" cy="645160"/>
          </a:xfrm>
          <a:prstGeom prst="rect">
            <a:avLst/>
          </a:prstGeom>
          <a:noFill/>
        </p:spPr>
        <p:txBody>
          <a:bodyPr wrap="square" rtlCol="0">
            <a:spAutoFit/>
          </a:bodyPr>
          <a:lstStyle/>
          <a:p>
            <a:r>
              <a:rPr lang="en-US" altLang="zh-CN"/>
              <a:t>FlushAllPgsImp</a:t>
            </a:r>
            <a:r>
              <a:rPr lang="zh-CN" altLang="en-US"/>
              <a:t>方法</a:t>
            </a:r>
          </a:p>
          <a:p>
            <a:r>
              <a:rPr lang="zh-CN" altLang="en-US"/>
              <a:t>直接遍历，找到对应页后刷回</a:t>
            </a:r>
          </a:p>
        </p:txBody>
      </p:sp>
      <p:pic>
        <p:nvPicPr>
          <p:cNvPr id="2" name="图片 1" descr="3ecf0c52a6be6e7d0242ee6d477aae7e"/>
          <p:cNvPicPr>
            <a:picLocks noChangeAspect="1"/>
          </p:cNvPicPr>
          <p:nvPr/>
        </p:nvPicPr>
        <p:blipFill>
          <a:blip r:embed="rId7"/>
          <a:stretch>
            <a:fillRect/>
          </a:stretch>
        </p:blipFill>
        <p:spPr>
          <a:xfrm>
            <a:off x="6080125" y="1749425"/>
            <a:ext cx="5516245" cy="2663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Freeform 2"/>
          <p:cNvSpPr/>
          <p:nvPr/>
        </p:nvSpPr>
        <p:spPr>
          <a:xfrm>
            <a:off x="8356470" y="4763177"/>
            <a:ext cx="8414240" cy="2362999"/>
          </a:xfrm>
          <a:custGeom>
            <a:avLst/>
            <a:gdLst/>
            <a:ahLst/>
            <a:cxnLst/>
            <a:rect l="l" t="t" r="r" b="b"/>
            <a:pathLst>
              <a:path w="12621360" h="3544499">
                <a:moveTo>
                  <a:pt x="0" y="0"/>
                </a:moveTo>
                <a:lnTo>
                  <a:pt x="12621361" y="0"/>
                </a:lnTo>
                <a:lnTo>
                  <a:pt x="12621361" y="3544498"/>
                </a:lnTo>
                <a:lnTo>
                  <a:pt x="0" y="3544498"/>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a:p>
        </p:txBody>
      </p:sp>
      <p:sp>
        <p:nvSpPr>
          <p:cNvPr id="134" name="Freeform 3"/>
          <p:cNvSpPr/>
          <p:nvPr/>
        </p:nvSpPr>
        <p:spPr>
          <a:xfrm rot="10710300">
            <a:off x="-5587808" y="-99424"/>
            <a:ext cx="9277987" cy="2605568"/>
          </a:xfrm>
          <a:custGeom>
            <a:avLst/>
            <a:gdLst/>
            <a:ahLst/>
            <a:cxnLst/>
            <a:rect l="l" t="t" r="r" b="b"/>
            <a:pathLst>
              <a:path w="13916981" h="3908352">
                <a:moveTo>
                  <a:pt x="0" y="0"/>
                </a:moveTo>
                <a:lnTo>
                  <a:pt x="13916981" y="0"/>
                </a:lnTo>
                <a:lnTo>
                  <a:pt x="13916981" y="3908352"/>
                </a:lnTo>
                <a:lnTo>
                  <a:pt x="0" y="3908352"/>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a:p>
        </p:txBody>
      </p:sp>
      <p:sp>
        <p:nvSpPr>
          <p:cNvPr id="2" name="文本框 1"/>
          <p:cNvSpPr txBox="1"/>
          <p:nvPr/>
        </p:nvSpPr>
        <p:spPr>
          <a:xfrm>
            <a:off x="1779905" y="1196975"/>
            <a:ext cx="9342809" cy="830997"/>
          </a:xfrm>
          <a:prstGeom prst="rect">
            <a:avLst/>
          </a:prstGeom>
          <a:noFill/>
        </p:spPr>
        <p:txBody>
          <a:bodyPr wrap="square" rtlCol="0">
            <a:spAutoFit/>
          </a:bodyPr>
          <a:lstStyle/>
          <a:p>
            <a:r>
              <a:rPr lang="zh-CN" altLang="en-US" sz="2400" b="1" dirty="0">
                <a:latin typeface="Times New Roman" panose="02020603050405020304" charset="0"/>
                <a:cs typeface="Times New Roman" panose="02020603050405020304" charset="0"/>
              </a:rPr>
              <a:t>项目目标</a:t>
            </a:r>
            <a:r>
              <a:rPr lang="en-US" altLang="zh-CN" sz="2400" b="1" dirty="0">
                <a:latin typeface="Times New Roman" panose="02020603050405020304" charset="0"/>
                <a:cs typeface="Times New Roman" panose="02020603050405020304" charset="0"/>
              </a:rPr>
              <a:t>:</a:t>
            </a:r>
            <a:r>
              <a:rPr lang="zh-CN" altLang="en-US" sz="2400" b="1" dirty="0">
                <a:solidFill>
                  <a:srgbClr val="1E1E1E">
                    <a:alpha val="100000"/>
                  </a:srgbClr>
                </a:solidFill>
                <a:latin typeface="思源黑体 2 Heavy"/>
                <a:ea typeface="思源黑体 2 Heavy"/>
                <a:cs typeface="思源黑体 2 Heavy"/>
                <a:sym typeface="思源黑体 2 Heavy"/>
              </a:rPr>
              <a:t>数据库缓冲区管理器实现项目</a:t>
            </a:r>
          </a:p>
          <a:p>
            <a:endParaRPr lang="zh-CN" altLang="en-US" sz="2400" b="1" dirty="0">
              <a:latin typeface="Times New Roman" panose="02020603050405020304" charset="0"/>
              <a:cs typeface="Times New Roman" panose="02020603050405020304" charset="0"/>
            </a:endParaRPr>
          </a:p>
        </p:txBody>
      </p:sp>
      <p:sp>
        <p:nvSpPr>
          <p:cNvPr id="3" name="文本框 2"/>
          <p:cNvSpPr txBox="1"/>
          <p:nvPr/>
        </p:nvSpPr>
        <p:spPr>
          <a:xfrm>
            <a:off x="1311910" y="2280920"/>
            <a:ext cx="7092315" cy="2861310"/>
          </a:xfrm>
          <a:prstGeom prst="rect">
            <a:avLst/>
          </a:prstGeom>
          <a:noFill/>
        </p:spPr>
        <p:txBody>
          <a:bodyPr wrap="square" rtlCol="0">
            <a:spAutoFit/>
          </a:bodyPr>
          <a:lstStyle/>
          <a:p>
            <a:r>
              <a:rPr lang="zh-CN" altLang="en-US" dirty="0"/>
              <a:t>项目背景：本项目为数据库缓冲区管理器的核心模块实现，旨在模拟数据库系统中内存与磁盘之间的数据交换机制，提升数据访问效率。</a:t>
            </a:r>
          </a:p>
          <a:p>
            <a:endParaRPr lang="zh-CN" altLang="en-US" dirty="0"/>
          </a:p>
          <a:p>
            <a:r>
              <a:rPr lang="zh-CN" altLang="en-US" dirty="0"/>
              <a:t>项目任务：</a:t>
            </a:r>
            <a:endParaRPr lang="en-US" altLang="zh-CN" dirty="0"/>
          </a:p>
          <a:p>
            <a:r>
              <a:rPr lang="en-US" altLang="zh-CN" dirty="0"/>
              <a:t>- 1.</a:t>
            </a:r>
            <a:r>
              <a:rPr lang="zh-CN" altLang="en-US" dirty="0"/>
              <a:t>可扩展哈希表实现：用于快速定位缓冲池中的页面帧，支持动态扩容与高效的键值查找。</a:t>
            </a:r>
            <a:endParaRPr lang="en-US" altLang="zh-CN" dirty="0"/>
          </a:p>
          <a:p>
            <a:r>
              <a:rPr lang="en-US" altLang="zh-CN" dirty="0"/>
              <a:t>- 2.LRU-K</a:t>
            </a:r>
            <a:r>
              <a:rPr lang="zh-CN" altLang="en-US" dirty="0"/>
              <a:t>页替换器实现：用于在缓冲池满时选择合适的页面进行淘汰，优化缓存命中率。</a:t>
            </a:r>
            <a:endParaRPr lang="en-US" altLang="zh-CN" dirty="0"/>
          </a:p>
          <a:p>
            <a:r>
              <a:rPr lang="en-US" altLang="zh-CN" dirty="0"/>
              <a:t>- 3.</a:t>
            </a:r>
            <a:r>
              <a:rPr lang="zh-CN" altLang="en-US" dirty="0"/>
              <a:t>缓冲池管理器实例：整合上述模块，实现对页面的获取、创建、刷回与淘汰的统一管理。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缓冲池管理器实现</a:t>
            </a:r>
          </a:p>
        </p:txBody>
      </p:sp>
      <p:sp>
        <p:nvSpPr>
          <p:cNvPr id="6" name="文本框 5"/>
          <p:cNvSpPr txBox="1"/>
          <p:nvPr/>
        </p:nvSpPr>
        <p:spPr>
          <a:xfrm>
            <a:off x="607060" y="1868170"/>
            <a:ext cx="4064000" cy="1476375"/>
          </a:xfrm>
          <a:prstGeom prst="rect">
            <a:avLst/>
          </a:prstGeom>
          <a:noFill/>
        </p:spPr>
        <p:txBody>
          <a:bodyPr wrap="square" rtlCol="0">
            <a:spAutoFit/>
          </a:bodyPr>
          <a:lstStyle/>
          <a:p>
            <a:r>
              <a:rPr lang="en-US" altLang="zh-CN"/>
              <a:t>DeletePgImp</a:t>
            </a:r>
            <a:r>
              <a:rPr lang="zh-CN" altLang="en-US"/>
              <a:t>方法</a:t>
            </a:r>
          </a:p>
          <a:p>
            <a:r>
              <a:rPr lang="zh-CN" altLang="en-US"/>
              <a:t>其核心逻辑在于检查页面是否被固定以及是否在缓冲池中</a:t>
            </a:r>
          </a:p>
          <a:p>
            <a:r>
              <a:rPr lang="zh-CN" altLang="en-US"/>
              <a:t>以及如果页面是脏页，需要先刷回磁盘才能删除</a:t>
            </a:r>
          </a:p>
        </p:txBody>
      </p:sp>
      <p:pic>
        <p:nvPicPr>
          <p:cNvPr id="4" name="图片 3" descr="286728afe687eee364f6efb4ff5cabb8"/>
          <p:cNvPicPr>
            <a:picLocks noChangeAspect="1"/>
          </p:cNvPicPr>
          <p:nvPr/>
        </p:nvPicPr>
        <p:blipFill>
          <a:blip r:embed="rId7"/>
          <a:stretch>
            <a:fillRect/>
          </a:stretch>
        </p:blipFill>
        <p:spPr>
          <a:xfrm>
            <a:off x="5243735" y="472440"/>
            <a:ext cx="6874203" cy="5261610"/>
          </a:xfrm>
          <a:prstGeom prst="rect">
            <a:avLst/>
          </a:prstGeom>
        </p:spPr>
      </p:pic>
      <p:pic>
        <p:nvPicPr>
          <p:cNvPr id="2" name="图片 1" descr="0c66d508871478220550bf19a4e498f5"/>
          <p:cNvPicPr>
            <a:picLocks noChangeAspect="1"/>
          </p:cNvPicPr>
          <p:nvPr/>
        </p:nvPicPr>
        <p:blipFill>
          <a:blip r:embed="rId8"/>
          <a:stretch>
            <a:fillRect/>
          </a:stretch>
        </p:blipFill>
        <p:spPr>
          <a:xfrm>
            <a:off x="289900" y="3344545"/>
            <a:ext cx="4698319" cy="31324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缓冲池管理器实现</a:t>
            </a:r>
          </a:p>
        </p:txBody>
      </p:sp>
      <p:sp>
        <p:nvSpPr>
          <p:cNvPr id="6" name="文本框 5"/>
          <p:cNvSpPr txBox="1"/>
          <p:nvPr/>
        </p:nvSpPr>
        <p:spPr>
          <a:xfrm>
            <a:off x="607060" y="1868170"/>
            <a:ext cx="4064000" cy="2308324"/>
          </a:xfrm>
          <a:prstGeom prst="rect">
            <a:avLst/>
          </a:prstGeom>
          <a:noFill/>
        </p:spPr>
        <p:txBody>
          <a:bodyPr wrap="square" rtlCol="0">
            <a:spAutoFit/>
          </a:bodyPr>
          <a:lstStyle/>
          <a:p>
            <a:r>
              <a:rPr lang="en-US" altLang="zh-CN" dirty="0" err="1"/>
              <a:t>UnpinPgImp</a:t>
            </a:r>
            <a:r>
              <a:rPr lang="zh-CN" altLang="en-US" dirty="0"/>
              <a:t>方法</a:t>
            </a:r>
          </a:p>
          <a:p>
            <a:r>
              <a:rPr lang="zh-CN" altLang="en-US" dirty="0"/>
              <a:t>之前我们介绍过，当页面被</a:t>
            </a:r>
            <a:r>
              <a:rPr lang="en-US" altLang="zh-CN" dirty="0"/>
              <a:t>pin</a:t>
            </a:r>
            <a:r>
              <a:rPr lang="zh-CN" altLang="en-US" dirty="0"/>
              <a:t>时不能被刷出，由于当上层调</a:t>
            </a:r>
            <a:r>
              <a:rPr lang="en-US" altLang="en-US" dirty="0"/>
              <a:t>⽤</a:t>
            </a:r>
            <a:r>
              <a:rPr lang="zh-CN" altLang="en-US" dirty="0"/>
              <a:t>者新建</a:t>
            </a:r>
            <a:r>
              <a:rPr lang="en-US" altLang="en-US" dirty="0"/>
              <a:t>⼀</a:t>
            </a:r>
            <a:r>
              <a:rPr lang="zh-CN" altLang="en-US" dirty="0"/>
              <a:t>个</a:t>
            </a:r>
            <a:r>
              <a:rPr lang="en-US" altLang="en-US" dirty="0"/>
              <a:t>⻚⾯</a:t>
            </a:r>
            <a:r>
              <a:rPr lang="zh-CN" altLang="en-US" dirty="0"/>
              <a:t>或者获取</a:t>
            </a:r>
            <a:r>
              <a:rPr lang="en-US" altLang="en-US" dirty="0"/>
              <a:t>⼀</a:t>
            </a:r>
            <a:r>
              <a:rPr lang="zh-CN" altLang="en-US" dirty="0"/>
              <a:t>个</a:t>
            </a:r>
            <a:r>
              <a:rPr lang="en-US" altLang="en-US" dirty="0"/>
              <a:t>⻚⾯</a:t>
            </a:r>
            <a:r>
              <a:rPr lang="zh-CN" altLang="en-US" dirty="0"/>
              <a:t>时，</a:t>
            </a:r>
            <a:r>
              <a:rPr lang="en-US" altLang="zh-CN" dirty="0"/>
              <a:t> Buffer Pool Manager </a:t>
            </a:r>
            <a:r>
              <a:rPr lang="zh-CN" altLang="en-US" dirty="0"/>
              <a:t>会</a:t>
            </a:r>
            <a:r>
              <a:rPr lang="en-US" altLang="en-US" dirty="0"/>
              <a:t>⾃</a:t>
            </a:r>
            <a:r>
              <a:rPr lang="zh-CN" altLang="en-US" dirty="0"/>
              <a:t>动将该</a:t>
            </a:r>
            <a:r>
              <a:rPr lang="en-US" altLang="en-US" dirty="0"/>
              <a:t>⻚⾯</a:t>
            </a:r>
            <a:r>
              <a:rPr lang="zh-CN" altLang="en-US" dirty="0"/>
              <a:t>的</a:t>
            </a:r>
            <a:r>
              <a:rPr lang="en-US" altLang="zh-CN" dirty="0"/>
              <a:t> </a:t>
            </a:r>
            <a:r>
              <a:rPr lang="en-US" altLang="zh-CN" dirty="0" err="1"/>
              <a:t>pin_count</a:t>
            </a:r>
            <a:r>
              <a:rPr lang="en-US" altLang="zh-CN" dirty="0"/>
              <a:t> </a:t>
            </a:r>
            <a:r>
              <a:rPr lang="zh-CN" altLang="en-US" dirty="0"/>
              <a:t>加</a:t>
            </a:r>
            <a:r>
              <a:rPr lang="en-US" altLang="zh-CN" dirty="0"/>
              <a:t>1</a:t>
            </a:r>
            <a:r>
              <a:rPr lang="zh-CN" altLang="en-US" dirty="0"/>
              <a:t>，因此我们只需要实现</a:t>
            </a:r>
            <a:r>
              <a:rPr lang="en-US" altLang="zh-CN" dirty="0"/>
              <a:t>unpin</a:t>
            </a:r>
            <a:r>
              <a:rPr lang="zh-CN" altLang="en-US" dirty="0"/>
              <a:t>即可</a:t>
            </a:r>
          </a:p>
          <a:p>
            <a:r>
              <a:rPr lang="zh-CN" altLang="en-US" dirty="0"/>
              <a:t>核心逻辑就是减少计数，当计数为</a:t>
            </a:r>
            <a:r>
              <a:rPr lang="en-US" altLang="zh-CN" dirty="0"/>
              <a:t>0</a:t>
            </a:r>
            <a:r>
              <a:rPr lang="zh-CN" altLang="en-US" dirty="0"/>
              <a:t>时代表解除锁定，可以被刷出</a:t>
            </a:r>
          </a:p>
        </p:txBody>
      </p:sp>
      <p:pic>
        <p:nvPicPr>
          <p:cNvPr id="2" name="图片 0" descr="9b1559290bf661ce6f68e2cb458c4178"/>
          <p:cNvPicPr>
            <a:picLocks noChangeAspect="1"/>
          </p:cNvPicPr>
          <p:nvPr/>
        </p:nvPicPr>
        <p:blipFill>
          <a:blip r:embed="rId7"/>
          <a:stretch>
            <a:fillRect/>
          </a:stretch>
        </p:blipFill>
        <p:spPr>
          <a:xfrm>
            <a:off x="5090516" y="170497"/>
            <a:ext cx="6303290" cy="65170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测试结果</a:t>
            </a:r>
          </a:p>
        </p:txBody>
      </p:sp>
      <p:pic>
        <p:nvPicPr>
          <p:cNvPr id="2" name="图片 1" descr="lru_k_replacer_test"/>
          <p:cNvPicPr>
            <a:picLocks noChangeAspect="1"/>
          </p:cNvPicPr>
          <p:nvPr/>
        </p:nvPicPr>
        <p:blipFill>
          <a:blip r:embed="rId7"/>
          <a:stretch>
            <a:fillRect/>
          </a:stretch>
        </p:blipFill>
        <p:spPr>
          <a:xfrm>
            <a:off x="7888605" y="1234440"/>
            <a:ext cx="4375785" cy="4852670"/>
          </a:xfrm>
          <a:prstGeom prst="rect">
            <a:avLst/>
          </a:prstGeom>
        </p:spPr>
      </p:pic>
      <p:sp>
        <p:nvSpPr>
          <p:cNvPr id="7" name="文本框 6"/>
          <p:cNvSpPr txBox="1"/>
          <p:nvPr/>
        </p:nvSpPr>
        <p:spPr>
          <a:xfrm>
            <a:off x="8257540" y="6047105"/>
            <a:ext cx="4064000" cy="368300"/>
          </a:xfrm>
          <a:prstGeom prst="rect">
            <a:avLst/>
          </a:prstGeom>
          <a:noFill/>
        </p:spPr>
        <p:txBody>
          <a:bodyPr wrap="square" rtlCol="0">
            <a:spAutoFit/>
          </a:bodyPr>
          <a:lstStyle/>
          <a:p>
            <a:r>
              <a:rPr lang="en-US" altLang="zh-CN"/>
              <a:t>lru-k</a:t>
            </a:r>
          </a:p>
        </p:txBody>
      </p:sp>
      <p:pic>
        <p:nvPicPr>
          <p:cNvPr id="8" name="图片 7" descr="extendible_hash_table_test"/>
          <p:cNvPicPr>
            <a:picLocks noChangeAspect="1"/>
          </p:cNvPicPr>
          <p:nvPr/>
        </p:nvPicPr>
        <p:blipFill>
          <a:blip r:embed="rId8"/>
          <a:stretch>
            <a:fillRect/>
          </a:stretch>
        </p:blipFill>
        <p:spPr>
          <a:xfrm>
            <a:off x="3942080" y="1248410"/>
            <a:ext cx="4327525" cy="4798695"/>
          </a:xfrm>
          <a:prstGeom prst="rect">
            <a:avLst/>
          </a:prstGeom>
        </p:spPr>
      </p:pic>
      <p:sp>
        <p:nvSpPr>
          <p:cNvPr id="9" name="文本框 8"/>
          <p:cNvSpPr txBox="1"/>
          <p:nvPr/>
        </p:nvSpPr>
        <p:spPr>
          <a:xfrm>
            <a:off x="4577715" y="6120765"/>
            <a:ext cx="4064000" cy="368300"/>
          </a:xfrm>
          <a:prstGeom prst="rect">
            <a:avLst/>
          </a:prstGeom>
          <a:noFill/>
        </p:spPr>
        <p:txBody>
          <a:bodyPr wrap="square" rtlCol="0">
            <a:spAutoFit/>
          </a:bodyPr>
          <a:lstStyle/>
          <a:p>
            <a:r>
              <a:rPr lang="en-US" altLang="zh-CN"/>
              <a:t>hash-table</a:t>
            </a:r>
          </a:p>
        </p:txBody>
      </p:sp>
      <p:pic>
        <p:nvPicPr>
          <p:cNvPr id="10" name="图片 9" descr="buffer_pool_manager_instance_test"/>
          <p:cNvPicPr>
            <a:picLocks noChangeAspect="1"/>
          </p:cNvPicPr>
          <p:nvPr/>
        </p:nvPicPr>
        <p:blipFill>
          <a:blip r:embed="rId9"/>
          <a:stretch>
            <a:fillRect/>
          </a:stretch>
        </p:blipFill>
        <p:spPr>
          <a:xfrm>
            <a:off x="108585" y="1248410"/>
            <a:ext cx="4317365" cy="4789170"/>
          </a:xfrm>
          <a:prstGeom prst="rect">
            <a:avLst/>
          </a:prstGeom>
        </p:spPr>
      </p:pic>
      <p:sp>
        <p:nvSpPr>
          <p:cNvPr id="11" name="文本框 10"/>
          <p:cNvSpPr txBox="1"/>
          <p:nvPr/>
        </p:nvSpPr>
        <p:spPr>
          <a:xfrm>
            <a:off x="1247775" y="6167755"/>
            <a:ext cx="4064000" cy="368300"/>
          </a:xfrm>
          <a:prstGeom prst="rect">
            <a:avLst/>
          </a:prstGeom>
          <a:noFill/>
        </p:spPr>
        <p:txBody>
          <a:bodyPr wrap="square" rtlCol="0">
            <a:spAutoFit/>
          </a:bodyPr>
          <a:lstStyle/>
          <a:p>
            <a:r>
              <a:rPr lang="en-US" altLang="zh-CN"/>
              <a:t>buffer_pool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reeform 2"/>
          <p:cNvSpPr/>
          <p:nvPr/>
        </p:nvSpPr>
        <p:spPr>
          <a:xfrm rot="462281">
            <a:off x="-6748810" y="2800580"/>
            <a:ext cx="12718823" cy="3571869"/>
          </a:xfrm>
          <a:custGeom>
            <a:avLst/>
            <a:gdLst/>
            <a:ahLst/>
            <a:cxnLst/>
            <a:rect l="l" t="t" r="r" b="b"/>
            <a:pathLst>
              <a:path w="19078235" h="5357804">
                <a:moveTo>
                  <a:pt x="0" y="0"/>
                </a:moveTo>
                <a:lnTo>
                  <a:pt x="19078234" y="0"/>
                </a:lnTo>
                <a:lnTo>
                  <a:pt x="19078234" y="5357804"/>
                </a:lnTo>
                <a:lnTo>
                  <a:pt x="0" y="5357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159" name="Freeform 3"/>
          <p:cNvSpPr/>
          <p:nvPr/>
        </p:nvSpPr>
        <p:spPr>
          <a:xfrm rot="-10205545">
            <a:off x="6308842" y="661776"/>
            <a:ext cx="12718823" cy="3571869"/>
          </a:xfrm>
          <a:custGeom>
            <a:avLst/>
            <a:gdLst/>
            <a:ahLst/>
            <a:cxnLst/>
            <a:rect l="l" t="t" r="r" b="b"/>
            <a:pathLst>
              <a:path w="19078235" h="5357804">
                <a:moveTo>
                  <a:pt x="0" y="0"/>
                </a:moveTo>
                <a:lnTo>
                  <a:pt x="19078235" y="0"/>
                </a:lnTo>
                <a:lnTo>
                  <a:pt x="19078235" y="5357804"/>
                </a:lnTo>
                <a:lnTo>
                  <a:pt x="0" y="5357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160" name="Freeform 4"/>
          <p:cNvSpPr/>
          <p:nvPr/>
        </p:nvSpPr>
        <p:spPr>
          <a:xfrm rot="-10800000">
            <a:off x="6816974" y="-66288"/>
            <a:ext cx="11702560" cy="3286469"/>
          </a:xfrm>
          <a:custGeom>
            <a:avLst/>
            <a:gdLst/>
            <a:ahLst/>
            <a:cxnLst/>
            <a:rect l="l" t="t" r="r" b="b"/>
            <a:pathLst>
              <a:path w="17553841" h="4929704">
                <a:moveTo>
                  <a:pt x="0" y="0"/>
                </a:moveTo>
                <a:lnTo>
                  <a:pt x="17553841" y="0"/>
                </a:lnTo>
                <a:lnTo>
                  <a:pt x="17553841" y="4929703"/>
                </a:lnTo>
                <a:lnTo>
                  <a:pt x="0" y="4929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161" name="Freeform 5"/>
          <p:cNvSpPr/>
          <p:nvPr/>
        </p:nvSpPr>
        <p:spPr>
          <a:xfrm>
            <a:off x="-6327535" y="3637819"/>
            <a:ext cx="11702560" cy="3286469"/>
          </a:xfrm>
          <a:custGeom>
            <a:avLst/>
            <a:gdLst/>
            <a:ahLst/>
            <a:cxnLst/>
            <a:rect l="l" t="t" r="r" b="b"/>
            <a:pathLst>
              <a:path w="17553841" h="4929704">
                <a:moveTo>
                  <a:pt x="0" y="0"/>
                </a:moveTo>
                <a:lnTo>
                  <a:pt x="17553841" y="0"/>
                </a:lnTo>
                <a:lnTo>
                  <a:pt x="17553841" y="4929703"/>
                </a:lnTo>
                <a:lnTo>
                  <a:pt x="0" y="4929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grpSp>
        <p:nvGrpSpPr>
          <p:cNvPr id="162" name="Group 9"/>
          <p:cNvGrpSpPr/>
          <p:nvPr/>
        </p:nvGrpSpPr>
        <p:grpSpPr>
          <a:xfrm>
            <a:off x="4586393" y="4398433"/>
            <a:ext cx="6084570" cy="377190"/>
            <a:chOff x="0" y="0"/>
            <a:chExt cx="946809" cy="171697"/>
          </a:xfrm>
        </p:grpSpPr>
        <p:sp>
          <p:nvSpPr>
            <p:cNvPr id="163" name="Freeform 10"/>
            <p:cNvSpPr/>
            <p:nvPr/>
          </p:nvSpPr>
          <p:spPr>
            <a:xfrm>
              <a:off x="0" y="0"/>
              <a:ext cx="946809" cy="171697"/>
            </a:xfrm>
            <a:custGeom>
              <a:avLst/>
              <a:gdLst/>
              <a:ahLst/>
              <a:cxnLst/>
              <a:rect l="l" t="t" r="r" b="b"/>
              <a:pathLst>
                <a:path w="946809" h="171697">
                  <a:moveTo>
                    <a:pt x="85849" y="0"/>
                  </a:moveTo>
                  <a:lnTo>
                    <a:pt x="860960" y="0"/>
                  </a:lnTo>
                  <a:cubicBezTo>
                    <a:pt x="908373" y="0"/>
                    <a:pt x="946809" y="38436"/>
                    <a:pt x="946809" y="85849"/>
                  </a:cubicBezTo>
                  <a:lnTo>
                    <a:pt x="946809" y="85849"/>
                  </a:lnTo>
                  <a:cubicBezTo>
                    <a:pt x="946809" y="108617"/>
                    <a:pt x="937764" y="130453"/>
                    <a:pt x="921664" y="146553"/>
                  </a:cubicBezTo>
                  <a:cubicBezTo>
                    <a:pt x="905565" y="162652"/>
                    <a:pt x="883729" y="171697"/>
                    <a:pt x="860960" y="171697"/>
                  </a:cubicBezTo>
                  <a:lnTo>
                    <a:pt x="85849" y="171697"/>
                  </a:lnTo>
                  <a:cubicBezTo>
                    <a:pt x="38436" y="171697"/>
                    <a:pt x="0" y="133261"/>
                    <a:pt x="0" y="85849"/>
                  </a:cubicBezTo>
                  <a:lnTo>
                    <a:pt x="0" y="85849"/>
                  </a:lnTo>
                  <a:cubicBezTo>
                    <a:pt x="0" y="38436"/>
                    <a:pt x="38436" y="0"/>
                    <a:pt x="85849" y="0"/>
                  </a:cubicBezTo>
                  <a:close/>
                </a:path>
              </a:pathLst>
            </a:custGeom>
            <a:solidFill>
              <a:srgbClr val="062468"/>
            </a:solidFill>
            <a:ln cap="rnd">
              <a:noFill/>
              <a:prstDash val="solid"/>
              <a:round/>
            </a:ln>
          </p:spPr>
          <p:txBody>
            <a:bodyPr/>
            <a:lstStyle/>
            <a:p>
              <a:endParaRPr/>
            </a:p>
          </p:txBody>
        </p:sp>
        <p:sp>
          <p:nvSpPr>
            <p:cNvPr id="164" name="TextBox 11"/>
            <p:cNvSpPr txBox="1"/>
            <p:nvPr/>
          </p:nvSpPr>
          <p:spPr>
            <a:xfrm>
              <a:off x="0" y="-47625"/>
              <a:ext cx="946809" cy="219322"/>
            </a:xfrm>
            <a:prstGeom prst="rect">
              <a:avLst/>
            </a:prstGeom>
          </p:spPr>
          <p:txBody>
            <a:bodyPr lIns="50800" tIns="50800" rIns="50800" bIns="50800" rtlCol="0" anchor="ctr"/>
            <a:lstStyle/>
            <a:p>
              <a:pPr marL="0" lvl="0" indent="0" algn="ctr">
                <a:lnSpc>
                  <a:spcPts val="3210"/>
                </a:lnSpc>
                <a:spcBef>
                  <a:spcPct val="0"/>
                </a:spcBef>
              </a:pPr>
              <a:endParaRPr/>
            </a:p>
          </p:txBody>
        </p:sp>
      </p:grpSp>
      <p:sp>
        <p:nvSpPr>
          <p:cNvPr id="165" name="TextBox 12"/>
          <p:cNvSpPr txBox="1"/>
          <p:nvPr/>
        </p:nvSpPr>
        <p:spPr>
          <a:xfrm>
            <a:off x="1393613" y="1761628"/>
            <a:ext cx="9277350" cy="1123315"/>
          </a:xfrm>
          <a:prstGeom prst="rect">
            <a:avLst/>
          </a:prstGeom>
        </p:spPr>
        <p:txBody>
          <a:bodyPr lIns="0" tIns="0" rIns="0" bIns="0" rtlCol="0" anchor="t">
            <a:spAutoFit/>
          </a:bodyPr>
          <a:lstStyle/>
          <a:p>
            <a:pPr marL="0" indent="0" algn="ctr" defTabSz="914400">
              <a:lnSpc>
                <a:spcPct val="100000"/>
              </a:lnSpc>
              <a:spcBef>
                <a:spcPts val="0"/>
              </a:spcBef>
              <a:spcAft>
                <a:spcPts val="0"/>
              </a:spcAft>
            </a:pPr>
            <a:r>
              <a:rPr lang="en-US" altLang="zh-CN" sz="7300" b="1">
                <a:solidFill>
                  <a:srgbClr val="1E1E1E">
                    <a:alpha val="100000"/>
                  </a:srgbClr>
                </a:solidFill>
                <a:latin typeface="思源黑体 2 Heavy"/>
                <a:ea typeface="思源黑体 2 Heavy"/>
                <a:cs typeface="思源黑体 2 Heavy"/>
                <a:sym typeface="思源黑体 2 Heavy"/>
              </a:rPr>
              <a:t>B+</a:t>
            </a:r>
            <a:r>
              <a:rPr lang="zh-CN" altLang="en-US" sz="7300" b="1">
                <a:solidFill>
                  <a:srgbClr val="1E1E1E">
                    <a:alpha val="100000"/>
                  </a:srgbClr>
                </a:solidFill>
                <a:latin typeface="思源黑体 2 Heavy"/>
                <a:ea typeface="思源黑体 2 Heavy"/>
                <a:cs typeface="思源黑体 2 Heavy"/>
                <a:sym typeface="思源黑体 2 Heavy"/>
              </a:rPr>
              <a:t>树索引实现项目</a:t>
            </a:r>
          </a:p>
        </p:txBody>
      </p:sp>
      <p:sp>
        <p:nvSpPr>
          <p:cNvPr id="171" name="TextBox 14"/>
          <p:cNvSpPr txBox="1"/>
          <p:nvPr/>
        </p:nvSpPr>
        <p:spPr>
          <a:xfrm>
            <a:off x="4791335" y="4398433"/>
            <a:ext cx="5489786" cy="385445"/>
          </a:xfrm>
          <a:prstGeom prst="rect">
            <a:avLst/>
          </a:prstGeom>
        </p:spPr>
        <p:txBody>
          <a:bodyPr wrap="square" lIns="0" tIns="0" rIns="0" bIns="0" rtlCol="0" anchor="t">
            <a:spAutoFit/>
          </a:bodyPr>
          <a:lstStyle/>
          <a:p>
            <a:pPr algn="ctr">
              <a:lnSpc>
                <a:spcPts val="3010"/>
              </a:lnSpc>
            </a:pPr>
            <a:r>
              <a:rPr lang="zh-CN" altLang="en-US" sz="1435" b="1">
                <a:solidFill>
                  <a:srgbClr val="FFFFFF"/>
                </a:solidFill>
                <a:latin typeface="思源黑体 2 Medium" panose="020B0600000000000000" charset="-122"/>
                <a:ea typeface="思源黑体 2 Medium" panose="020B0600000000000000" charset="-122"/>
                <a:cs typeface="思源黑体 2 Medium" panose="020B0600000000000000" charset="-122"/>
                <a:sym typeface="思源黑体 2 Medium" panose="020B0600000000000000" charset="-122"/>
              </a:rPr>
              <a:t>小组成员：徐博宇，韩有林，罗梓月，任钟灵</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Freeform 2"/>
          <p:cNvSpPr/>
          <p:nvPr/>
        </p:nvSpPr>
        <p:spPr>
          <a:xfrm>
            <a:off x="8356470" y="4763177"/>
            <a:ext cx="8414240" cy="2362999"/>
          </a:xfrm>
          <a:custGeom>
            <a:avLst/>
            <a:gdLst/>
            <a:ahLst/>
            <a:cxnLst/>
            <a:rect l="l" t="t" r="r" b="b"/>
            <a:pathLst>
              <a:path w="12621360" h="3544499">
                <a:moveTo>
                  <a:pt x="0" y="0"/>
                </a:moveTo>
                <a:lnTo>
                  <a:pt x="12621361" y="0"/>
                </a:lnTo>
                <a:lnTo>
                  <a:pt x="12621361" y="3544498"/>
                </a:lnTo>
                <a:lnTo>
                  <a:pt x="0" y="3544498"/>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a:p>
        </p:txBody>
      </p:sp>
      <p:sp>
        <p:nvSpPr>
          <p:cNvPr id="134" name="Freeform 3"/>
          <p:cNvSpPr/>
          <p:nvPr/>
        </p:nvSpPr>
        <p:spPr>
          <a:xfrm rot="10710300">
            <a:off x="-5587808" y="-99424"/>
            <a:ext cx="9277987" cy="2605568"/>
          </a:xfrm>
          <a:custGeom>
            <a:avLst/>
            <a:gdLst/>
            <a:ahLst/>
            <a:cxnLst/>
            <a:rect l="l" t="t" r="r" b="b"/>
            <a:pathLst>
              <a:path w="13916981" h="3908352">
                <a:moveTo>
                  <a:pt x="0" y="0"/>
                </a:moveTo>
                <a:lnTo>
                  <a:pt x="13916981" y="0"/>
                </a:lnTo>
                <a:lnTo>
                  <a:pt x="13916981" y="3908352"/>
                </a:lnTo>
                <a:lnTo>
                  <a:pt x="0" y="3908352"/>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a:p>
        </p:txBody>
      </p:sp>
      <p:sp>
        <p:nvSpPr>
          <p:cNvPr id="2" name="文本框 1"/>
          <p:cNvSpPr txBox="1"/>
          <p:nvPr/>
        </p:nvSpPr>
        <p:spPr>
          <a:xfrm>
            <a:off x="1779905" y="1196975"/>
            <a:ext cx="8632825" cy="460375"/>
          </a:xfrm>
          <a:prstGeom prst="rect">
            <a:avLst/>
          </a:prstGeom>
          <a:noFill/>
        </p:spPr>
        <p:txBody>
          <a:bodyPr wrap="square" rtlCol="0">
            <a:spAutoFit/>
          </a:bodyPr>
          <a:lstStyle/>
          <a:p>
            <a:r>
              <a:rPr lang="zh-CN" altLang="en-US" sz="2400" b="1">
                <a:latin typeface="Times New Roman" panose="02020603050405020304" charset="0"/>
                <a:cs typeface="Times New Roman" panose="02020603050405020304" charset="0"/>
              </a:rPr>
              <a:t>项目目标</a:t>
            </a:r>
          </a:p>
        </p:txBody>
      </p:sp>
      <p:sp>
        <p:nvSpPr>
          <p:cNvPr id="3" name="文本框 2"/>
          <p:cNvSpPr txBox="1"/>
          <p:nvPr/>
        </p:nvSpPr>
        <p:spPr>
          <a:xfrm>
            <a:off x="551180" y="1744345"/>
            <a:ext cx="5064760" cy="4246245"/>
          </a:xfrm>
          <a:prstGeom prst="rect">
            <a:avLst/>
          </a:prstGeom>
          <a:noFill/>
        </p:spPr>
        <p:txBody>
          <a:bodyPr wrap="square" rtlCol="0">
            <a:spAutoFit/>
          </a:bodyPr>
          <a:lstStyle/>
          <a:p>
            <a:r>
              <a:rPr lang="zh-CN" altLang="en-US"/>
              <a:t>项目背景：</a:t>
            </a:r>
            <a:r>
              <a:rPr lang="en-US" altLang="zh-CN"/>
              <a:t>B+</a:t>
            </a:r>
            <a:r>
              <a:rPr lang="zh-CN" altLang="en-US"/>
              <a:t>树是数据库系统中核心的索引结构，用于高效支持点查询、范围查询和有序数据访问。本项目旨在实现一个完整的</a:t>
            </a:r>
            <a:r>
              <a:rPr lang="en-US" altLang="zh-CN"/>
              <a:t>B+</a:t>
            </a:r>
            <a:r>
              <a:rPr lang="zh-CN" altLang="en-US"/>
              <a:t>树索引系统，逐步从单线程扩展到多线程并发环境。</a:t>
            </a:r>
          </a:p>
          <a:p>
            <a:endParaRPr lang="en-US" altLang="zh-CN"/>
          </a:p>
          <a:p>
            <a:r>
              <a:rPr lang="zh-CN" altLang="en-US"/>
              <a:t>项目目标：</a:t>
            </a:r>
          </a:p>
          <a:p>
            <a:r>
              <a:rPr lang="en-US" altLang="zh-CN"/>
              <a:t>Checkpoint1</a:t>
            </a:r>
            <a:r>
              <a:rPr lang="zh-CN" altLang="en-US"/>
              <a:t>：单线程</a:t>
            </a:r>
            <a:r>
              <a:rPr lang="en-US" altLang="zh-CN"/>
              <a:t>B+</a:t>
            </a:r>
            <a:r>
              <a:rPr lang="zh-CN" altLang="en-US"/>
              <a:t>树索引实现</a:t>
            </a:r>
            <a:endParaRPr lang="en-US" altLang="zh-CN"/>
          </a:p>
          <a:p>
            <a:r>
              <a:rPr lang="en-US" altLang="zh-CN"/>
              <a:t>- </a:t>
            </a:r>
            <a:r>
              <a:rPr lang="zh-CN" altLang="en-US"/>
              <a:t>实现基本的插入、删除、点查询功能</a:t>
            </a:r>
            <a:endParaRPr lang="en-US" altLang="zh-CN"/>
          </a:p>
          <a:p>
            <a:r>
              <a:rPr lang="en-US" altLang="zh-CN"/>
              <a:t>- </a:t>
            </a:r>
            <a:r>
              <a:rPr lang="zh-CN" altLang="en-US"/>
              <a:t>支持唯一键约束，确保索引数据一致性</a:t>
            </a:r>
            <a:endParaRPr lang="en-US" altLang="zh-CN"/>
          </a:p>
          <a:p>
            <a:r>
              <a:rPr lang="en-US" altLang="zh-CN"/>
              <a:t>- </a:t>
            </a:r>
            <a:r>
              <a:rPr lang="zh-CN" altLang="en-US"/>
              <a:t>为后续并发扩展奠定基础</a:t>
            </a:r>
          </a:p>
          <a:p>
            <a:endParaRPr lang="en-US" altLang="zh-CN"/>
          </a:p>
          <a:p>
            <a:r>
              <a:rPr lang="en-US" altLang="zh-CN"/>
              <a:t>Checkpoint2</a:t>
            </a:r>
            <a:r>
              <a:rPr lang="zh-CN" altLang="en-US"/>
              <a:t>：多线程</a:t>
            </a:r>
            <a:r>
              <a:rPr lang="en-US" altLang="zh-CN"/>
              <a:t>B+</a:t>
            </a:r>
            <a:r>
              <a:rPr lang="zh-CN" altLang="en-US"/>
              <a:t>树索引实现</a:t>
            </a:r>
            <a:endParaRPr lang="en-US" altLang="zh-CN"/>
          </a:p>
          <a:p>
            <a:r>
              <a:rPr lang="en-US" altLang="zh-CN"/>
              <a:t>- </a:t>
            </a:r>
            <a:r>
              <a:rPr lang="zh-CN" altLang="en-US"/>
              <a:t>实现索引迭代器，支持范围扫描</a:t>
            </a:r>
            <a:endParaRPr lang="en-US" altLang="zh-CN"/>
          </a:p>
          <a:p>
            <a:r>
              <a:rPr lang="en-US" altLang="zh-CN"/>
              <a:t>- </a:t>
            </a:r>
            <a:r>
              <a:rPr lang="zh-CN" altLang="en-US"/>
              <a:t>基于</a:t>
            </a:r>
            <a:r>
              <a:rPr lang="en-US" altLang="zh-CN"/>
              <a:t>Latch Crabbing</a:t>
            </a:r>
            <a:r>
              <a:rPr lang="zh-CN" altLang="en-US"/>
              <a:t>协议实现并发控制</a:t>
            </a:r>
            <a:endParaRPr lang="en-US" altLang="zh-CN"/>
          </a:p>
          <a:p>
            <a:r>
              <a:rPr lang="en-US" altLang="zh-CN"/>
              <a:t>- </a:t>
            </a:r>
            <a:r>
              <a:rPr lang="zh-CN" altLang="en-US"/>
              <a:t>确保多线程环境下的数据安全与性能</a:t>
            </a:r>
          </a:p>
        </p:txBody>
      </p:sp>
      <p:pic>
        <p:nvPicPr>
          <p:cNvPr id="5" name="图片 4" descr="667d9a14469d000a375597989bdec124"/>
          <p:cNvPicPr>
            <a:picLocks noChangeAspect="1"/>
          </p:cNvPicPr>
          <p:nvPr/>
        </p:nvPicPr>
        <p:blipFill>
          <a:blip r:embed="rId4"/>
          <a:stretch>
            <a:fillRect/>
          </a:stretch>
        </p:blipFill>
        <p:spPr>
          <a:xfrm>
            <a:off x="5537835" y="1069340"/>
            <a:ext cx="6352540" cy="35725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37" name="TextBox 8"/>
          <p:cNvSpPr txBox="1"/>
          <p:nvPr/>
        </p:nvSpPr>
        <p:spPr>
          <a:xfrm>
            <a:off x="666242" y="74295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树页面结构设计</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2" name="文本框 1"/>
          <p:cNvSpPr txBox="1"/>
          <p:nvPr/>
        </p:nvSpPr>
        <p:spPr>
          <a:xfrm>
            <a:off x="492760" y="1572260"/>
            <a:ext cx="5347970" cy="5354320"/>
          </a:xfrm>
          <a:prstGeom prst="rect">
            <a:avLst/>
          </a:prstGeom>
          <a:noFill/>
        </p:spPr>
        <p:txBody>
          <a:bodyPr wrap="square" rtlCol="0">
            <a:spAutoFit/>
          </a:bodyPr>
          <a:lstStyle/>
          <a:p>
            <a:r>
              <a:rPr lang="zh-CN" altLang="en-US" dirty="0"/>
              <a:t>三采用三层类结构实现</a:t>
            </a:r>
            <a:r>
              <a:rPr lang="en-US" altLang="zh-CN" dirty="0"/>
              <a:t>B+</a:t>
            </a:r>
            <a:r>
              <a:rPr lang="zh-CN" altLang="en-US" dirty="0"/>
              <a:t>树的物理与逻辑分离：</a:t>
            </a:r>
          </a:p>
          <a:p>
            <a:endParaRPr lang="en-US" altLang="zh-CN" dirty="0"/>
          </a:p>
          <a:p>
            <a:r>
              <a:rPr lang="en-US" altLang="zh-CN" dirty="0"/>
              <a:t>1. BPlusTree</a:t>
            </a:r>
            <a:r>
              <a:rPr lang="zh-CN" altLang="en-US" dirty="0"/>
              <a:t>（管理类）</a:t>
            </a:r>
            <a:endParaRPr lang="en-US" altLang="zh-CN" dirty="0"/>
          </a:p>
          <a:p>
            <a:r>
              <a:rPr lang="zh-CN" altLang="en-US" dirty="0"/>
              <a:t>提供对外接口：</a:t>
            </a:r>
            <a:r>
              <a:rPr lang="en-US" altLang="zh-CN" dirty="0"/>
              <a:t>Insert</a:t>
            </a:r>
            <a:r>
              <a:rPr lang="zh-CN" altLang="en-US" dirty="0"/>
              <a:t>、</a:t>
            </a:r>
            <a:r>
              <a:rPr lang="en-US" altLang="zh-CN" dirty="0"/>
              <a:t>Delete</a:t>
            </a:r>
            <a:r>
              <a:rPr lang="zh-CN" altLang="en-US" dirty="0"/>
              <a:t>、</a:t>
            </a:r>
            <a:r>
              <a:rPr lang="en-US" altLang="zh-CN" dirty="0"/>
              <a:t>GetValue</a:t>
            </a:r>
          </a:p>
          <a:p>
            <a:r>
              <a:rPr lang="zh-CN" altLang="en-US" dirty="0"/>
              <a:t>负责事务管理与并发控制</a:t>
            </a:r>
          </a:p>
          <a:p>
            <a:endParaRPr lang="en-US" altLang="zh-CN" dirty="0"/>
          </a:p>
          <a:p>
            <a:r>
              <a:rPr lang="en-US" altLang="zh-CN" dirty="0"/>
              <a:t>2. BPlusTreePage</a:t>
            </a:r>
            <a:r>
              <a:rPr lang="zh-CN" altLang="en-US" dirty="0"/>
              <a:t>（基类）</a:t>
            </a:r>
            <a:endParaRPr lang="en-US" altLang="zh-CN" dirty="0"/>
          </a:p>
          <a:p>
            <a:r>
              <a:rPr lang="zh-CN" altLang="en-US" dirty="0"/>
              <a:t>定义页面通用属性和方法</a:t>
            </a:r>
            <a:endParaRPr lang="en-US" altLang="zh-CN" dirty="0"/>
          </a:p>
          <a:p>
            <a:r>
              <a:rPr lang="zh-CN" altLang="en-US" dirty="0"/>
              <a:t>实现页面类型判断与基础操作</a:t>
            </a:r>
          </a:p>
          <a:p>
            <a:endParaRPr lang="en-US" altLang="zh-CN" dirty="0"/>
          </a:p>
          <a:p>
            <a:r>
              <a:rPr lang="en-US" altLang="zh-CN" dirty="0"/>
              <a:t>3. BPlusTreeLeafPage</a:t>
            </a:r>
            <a:r>
              <a:rPr lang="zh-CN" altLang="en-US" dirty="0"/>
              <a:t>（叶子页）</a:t>
            </a:r>
          </a:p>
          <a:p>
            <a:endParaRPr lang="en-US" altLang="zh-CN" dirty="0"/>
          </a:p>
          <a:p>
            <a:r>
              <a:rPr lang="zh-CN" altLang="en-US" dirty="0"/>
              <a:t>存储实际键值对数据</a:t>
            </a:r>
            <a:endParaRPr lang="en-US" altLang="zh-CN" dirty="0"/>
          </a:p>
          <a:p>
            <a:r>
              <a:rPr lang="zh-CN" altLang="en-US" dirty="0"/>
              <a:t>实现叶子节点的查找、插入、删除</a:t>
            </a:r>
            <a:endParaRPr lang="en-US" altLang="zh-CN" dirty="0"/>
          </a:p>
          <a:p>
            <a:r>
              <a:rPr lang="zh-CN" altLang="en-US" dirty="0"/>
              <a:t>支持有序存储与二分查找优化</a:t>
            </a:r>
          </a:p>
          <a:p>
            <a:endParaRPr lang="en-US" altLang="zh-CN" dirty="0"/>
          </a:p>
          <a:p>
            <a:r>
              <a:rPr lang="en-US" altLang="zh-CN" dirty="0"/>
              <a:t>4. BPlusTreeInternalPage</a:t>
            </a:r>
            <a:r>
              <a:rPr lang="zh-CN" altLang="en-US" dirty="0"/>
              <a:t>（内部页）</a:t>
            </a:r>
            <a:endParaRPr lang="en-US" altLang="zh-CN" dirty="0"/>
          </a:p>
          <a:p>
            <a:r>
              <a:rPr lang="zh-CN" altLang="en-US" dirty="0"/>
              <a:t>存储索引键和子节点指针</a:t>
            </a:r>
            <a:endParaRPr lang="en-US" altLang="zh-CN" dirty="0"/>
          </a:p>
          <a:p>
            <a:r>
              <a:rPr lang="zh-CN" altLang="en-US" dirty="0"/>
              <a:t>实现内部节点的路由查找</a:t>
            </a:r>
          </a:p>
        </p:txBody>
      </p:sp>
      <p:pic>
        <p:nvPicPr>
          <p:cNvPr id="3" name="图片 2" descr="667d9a14469d000a375597989bdec124"/>
          <p:cNvPicPr>
            <a:picLocks noChangeAspect="1"/>
          </p:cNvPicPr>
          <p:nvPr/>
        </p:nvPicPr>
        <p:blipFill>
          <a:blip r:embed="rId6"/>
          <a:stretch>
            <a:fillRect/>
          </a:stretch>
        </p:blipFill>
        <p:spPr>
          <a:xfrm>
            <a:off x="5541645" y="1127125"/>
            <a:ext cx="6245225" cy="35121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叶子页详细设计</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2" name="文本框 1"/>
          <p:cNvSpPr txBox="1"/>
          <p:nvPr/>
        </p:nvSpPr>
        <p:spPr>
          <a:xfrm>
            <a:off x="403225" y="1749425"/>
            <a:ext cx="7636594" cy="369332"/>
          </a:xfrm>
          <a:prstGeom prst="rect">
            <a:avLst/>
          </a:prstGeom>
          <a:noFill/>
        </p:spPr>
        <p:txBody>
          <a:bodyPr wrap="square" rtlCol="0">
            <a:spAutoFit/>
          </a:bodyPr>
          <a:lstStyle/>
          <a:p>
            <a:r>
              <a:rPr lang="zh-CN" altLang="en-US" dirty="0"/>
              <a:t>在查找叶子页内部信息时，可以看到，主要的算法就是</a:t>
            </a:r>
            <a:r>
              <a:rPr lang="en-US" altLang="zh-CN" dirty="0" err="1"/>
              <a:t>KeyIndex</a:t>
            </a:r>
            <a:r>
              <a:rPr lang="zh-CN" altLang="en-US" dirty="0"/>
              <a:t>方法</a:t>
            </a:r>
          </a:p>
        </p:txBody>
      </p:sp>
      <p:pic>
        <p:nvPicPr>
          <p:cNvPr id="4" name="图片 3" descr="725d2c49f9c3a850c8152292e0239e36"/>
          <p:cNvPicPr>
            <a:picLocks noChangeAspect="1"/>
          </p:cNvPicPr>
          <p:nvPr/>
        </p:nvPicPr>
        <p:blipFill>
          <a:blip r:embed="rId6"/>
          <a:stretch>
            <a:fillRect/>
          </a:stretch>
        </p:blipFill>
        <p:spPr>
          <a:xfrm>
            <a:off x="2347619" y="2615344"/>
            <a:ext cx="7496761" cy="312505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叶子页详细设计</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2" name="文本框 1"/>
          <p:cNvSpPr txBox="1"/>
          <p:nvPr/>
        </p:nvSpPr>
        <p:spPr>
          <a:xfrm>
            <a:off x="403225" y="1749425"/>
            <a:ext cx="4397375" cy="1753235"/>
          </a:xfrm>
          <a:prstGeom prst="rect">
            <a:avLst/>
          </a:prstGeom>
          <a:noFill/>
        </p:spPr>
        <p:txBody>
          <a:bodyPr wrap="square" rtlCol="0">
            <a:spAutoFit/>
          </a:bodyPr>
          <a:lstStyle/>
          <a:p>
            <a:r>
              <a:rPr lang="zh-CN" altLang="en-US"/>
              <a:t>从图中可以看出，每个叶子页内部的索引是有序的</a:t>
            </a:r>
          </a:p>
          <a:p>
            <a:r>
              <a:rPr lang="zh-CN" altLang="en-US"/>
              <a:t>我们当然可以选择逐个遍历，但是由于其有序的特性，我们可以采用二分查找</a:t>
            </a:r>
          </a:p>
          <a:p>
            <a:r>
              <a:rPr lang="en-US" altLang="zh-CN"/>
              <a:t>KeyIndex</a:t>
            </a:r>
            <a:r>
              <a:rPr lang="zh-CN" altLang="en-US"/>
              <a:t>方法就是一个标准的二分查找写法</a:t>
            </a:r>
          </a:p>
        </p:txBody>
      </p:sp>
      <p:pic>
        <p:nvPicPr>
          <p:cNvPr id="3" name="图片 2" descr="69e4f93c357a1fc919906b2e01f74066"/>
          <p:cNvPicPr>
            <a:picLocks noChangeAspect="1"/>
          </p:cNvPicPr>
          <p:nvPr/>
        </p:nvPicPr>
        <p:blipFill>
          <a:blip r:embed="rId6"/>
          <a:stretch>
            <a:fillRect/>
          </a:stretch>
        </p:blipFill>
        <p:spPr>
          <a:xfrm>
            <a:off x="1182772" y="3936821"/>
            <a:ext cx="2485236" cy="1838286"/>
          </a:xfrm>
          <a:prstGeom prst="rect">
            <a:avLst/>
          </a:prstGeom>
        </p:spPr>
      </p:pic>
      <p:pic>
        <p:nvPicPr>
          <p:cNvPr id="5" name="图片 4" descr="ddba45a2eddc83ca379c837f9568983d"/>
          <p:cNvPicPr>
            <a:picLocks noChangeAspect="1"/>
          </p:cNvPicPr>
          <p:nvPr/>
        </p:nvPicPr>
        <p:blipFill>
          <a:blip r:embed="rId7"/>
          <a:stretch>
            <a:fillRect/>
          </a:stretch>
        </p:blipFill>
        <p:spPr>
          <a:xfrm>
            <a:off x="5685847" y="1075552"/>
            <a:ext cx="5237056" cy="46995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叶子页详细设计</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2" name="文本框 1"/>
          <p:cNvSpPr txBox="1"/>
          <p:nvPr/>
        </p:nvSpPr>
        <p:spPr>
          <a:xfrm>
            <a:off x="403225" y="1749425"/>
            <a:ext cx="4397375" cy="1753235"/>
          </a:xfrm>
          <a:prstGeom prst="rect">
            <a:avLst/>
          </a:prstGeom>
          <a:noFill/>
        </p:spPr>
        <p:txBody>
          <a:bodyPr wrap="square" rtlCol="0">
            <a:spAutoFit/>
          </a:bodyPr>
          <a:lstStyle/>
          <a:p>
            <a:r>
              <a:rPr lang="zh-CN" altLang="en-US"/>
              <a:t>同理，在插入时，我们也只需要先通过二分查找找到对应位置，然后将之后的元素逐个后移即可</a:t>
            </a:r>
          </a:p>
          <a:p>
            <a:endParaRPr lang="zh-CN" altLang="en-US"/>
          </a:p>
          <a:p>
            <a:r>
              <a:rPr lang="zh-CN" altLang="en-US"/>
              <a:t>而插入的操作可能造成叶子节点满，而此时就需要进行分裂操作</a:t>
            </a:r>
          </a:p>
        </p:txBody>
      </p:sp>
      <p:pic>
        <p:nvPicPr>
          <p:cNvPr id="3" name="图片 2" descr="69e4f93c357a1fc919906b2e01f74066"/>
          <p:cNvPicPr>
            <a:picLocks noChangeAspect="1"/>
          </p:cNvPicPr>
          <p:nvPr/>
        </p:nvPicPr>
        <p:blipFill>
          <a:blip r:embed="rId6"/>
          <a:stretch>
            <a:fillRect/>
          </a:stretch>
        </p:blipFill>
        <p:spPr>
          <a:xfrm>
            <a:off x="1979295" y="3938270"/>
            <a:ext cx="2000250" cy="1479550"/>
          </a:xfrm>
          <a:prstGeom prst="rect">
            <a:avLst/>
          </a:prstGeom>
        </p:spPr>
      </p:pic>
      <p:pic>
        <p:nvPicPr>
          <p:cNvPr id="4" name="图片 3" descr="a3710fef545cc83f662bc038659bae40"/>
          <p:cNvPicPr>
            <a:picLocks noChangeAspect="1"/>
          </p:cNvPicPr>
          <p:nvPr/>
        </p:nvPicPr>
        <p:blipFill>
          <a:blip r:embed="rId7"/>
          <a:stretch>
            <a:fillRect/>
          </a:stretch>
        </p:blipFill>
        <p:spPr>
          <a:xfrm>
            <a:off x="5875655" y="176530"/>
            <a:ext cx="5429250" cy="61791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叶子页详细设计</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文本框 1"/>
          <p:cNvSpPr txBox="1"/>
          <p:nvPr/>
        </p:nvSpPr>
        <p:spPr>
          <a:xfrm>
            <a:off x="403225" y="1749425"/>
            <a:ext cx="4397375" cy="922020"/>
          </a:xfrm>
          <a:prstGeom prst="rect">
            <a:avLst/>
          </a:prstGeom>
          <a:noFill/>
        </p:spPr>
        <p:txBody>
          <a:bodyPr wrap="square" rtlCol="0">
            <a:spAutoFit/>
          </a:bodyPr>
          <a:lstStyle/>
          <a:p>
            <a:r>
              <a:rPr lang="zh-CN" altLang="en-US"/>
              <a:t>对叶子节点而言，分裂操作只需要将当前节点对半分并将一半数据复制给下一个节点即可</a:t>
            </a:r>
          </a:p>
        </p:txBody>
      </p:sp>
      <p:pic>
        <p:nvPicPr>
          <p:cNvPr id="3" name="图片 2" descr="3cbeb0168f82faaf9dac72d4b70fc239"/>
          <p:cNvPicPr>
            <a:picLocks noChangeAspect="1"/>
          </p:cNvPicPr>
          <p:nvPr/>
        </p:nvPicPr>
        <p:blipFill>
          <a:blip r:embed="rId7"/>
          <a:stretch>
            <a:fillRect/>
          </a:stretch>
        </p:blipFill>
        <p:spPr>
          <a:xfrm>
            <a:off x="4956331" y="2210435"/>
            <a:ext cx="6429375" cy="22675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37" name="TextBox 8"/>
          <p:cNvSpPr txBox="1"/>
          <p:nvPr/>
        </p:nvSpPr>
        <p:spPr>
          <a:xfrm>
            <a:off x="666242" y="74295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可扩展哈希表实现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2" name="文本框 1"/>
          <p:cNvSpPr txBox="1"/>
          <p:nvPr/>
        </p:nvSpPr>
        <p:spPr>
          <a:xfrm>
            <a:off x="1130935" y="1918970"/>
            <a:ext cx="8159750" cy="3157855"/>
          </a:xfrm>
          <a:prstGeom prst="rect">
            <a:avLst/>
          </a:prstGeom>
          <a:noFill/>
        </p:spPr>
        <p:txBody>
          <a:bodyPr wrap="square" rtlCol="0">
            <a:noAutofit/>
          </a:bodyPr>
          <a:lstStyle/>
          <a:p>
            <a:r>
              <a:rPr lang="zh-CN" altLang="en-US"/>
              <a:t>可扩展哈希表实现</a:t>
            </a:r>
          </a:p>
          <a:p>
            <a:r>
              <a:rPr lang="zh-CN" altLang="en-US"/>
              <a:t>本模块用于支持缓冲池中页面的快速索引与动态扩展，核心方法包括：</a:t>
            </a:r>
          </a:p>
          <a:p>
            <a:endParaRPr lang="en-US" altLang="zh-CN"/>
          </a:p>
          <a:p>
            <a:r>
              <a:rPr lang="en-US" altLang="zh-CN"/>
              <a:t>Find</a:t>
            </a:r>
            <a:r>
              <a:rPr lang="zh-CN" altLang="en-US"/>
              <a:t>：根据哈希值定位桶，实现</a:t>
            </a:r>
            <a:r>
              <a:rPr lang="en-US" altLang="zh-CN"/>
              <a:t>O(1)</a:t>
            </a:r>
            <a:r>
              <a:rPr lang="zh-CN" altLang="en-US"/>
              <a:t>级别的查找。</a:t>
            </a:r>
          </a:p>
          <a:p>
            <a:endParaRPr lang="en-US" altLang="zh-CN"/>
          </a:p>
          <a:p>
            <a:r>
              <a:rPr lang="en-US" altLang="zh-CN"/>
              <a:t>Insert</a:t>
            </a:r>
            <a:r>
              <a:rPr lang="zh-CN" altLang="en-US"/>
              <a:t>：支持键值插入与更新，当桶满时触发扩容机制（倍增扩容，重新哈希）。</a:t>
            </a:r>
          </a:p>
          <a:p>
            <a:endParaRPr lang="en-US" altLang="zh-CN"/>
          </a:p>
          <a:p>
            <a:r>
              <a:rPr lang="en-US" altLang="zh-CN"/>
              <a:t>Remove</a:t>
            </a:r>
            <a:r>
              <a:rPr lang="zh-CN" altLang="en-US"/>
              <a:t>：删除指定键值对，保持哈希表的一致性。</a:t>
            </a:r>
          </a:p>
          <a:p>
            <a:endParaRPr lang="en-US" altLang="zh-CN"/>
          </a:p>
          <a:p>
            <a:r>
              <a:rPr lang="zh-CN" altLang="en-US"/>
              <a:t>任务对应关系：本模块直接支撑任务</a:t>
            </a:r>
            <a:r>
              <a:rPr lang="en-US" altLang="zh-CN"/>
              <a:t>1</a:t>
            </a:r>
            <a:r>
              <a:rPr lang="zh-CN" altLang="en-US"/>
              <a:t>，为缓冲池管理器提供高效的页面索引结构。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叶子页详细设计</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文本框 1"/>
          <p:cNvSpPr txBox="1"/>
          <p:nvPr/>
        </p:nvSpPr>
        <p:spPr>
          <a:xfrm>
            <a:off x="403225" y="1749425"/>
            <a:ext cx="4397375" cy="922020"/>
          </a:xfrm>
          <a:prstGeom prst="rect">
            <a:avLst/>
          </a:prstGeom>
          <a:noFill/>
        </p:spPr>
        <p:txBody>
          <a:bodyPr wrap="square" rtlCol="0">
            <a:spAutoFit/>
          </a:bodyPr>
          <a:lstStyle/>
          <a:p>
            <a:r>
              <a:rPr lang="zh-CN" altLang="en-US"/>
              <a:t>对于删除操作，我们需先查找想要删除的内容是否存在（依然调用</a:t>
            </a:r>
            <a:r>
              <a:rPr lang="en-US" altLang="zh-CN"/>
              <a:t>KeyIndex</a:t>
            </a:r>
            <a:r>
              <a:rPr lang="zh-CN" altLang="en-US"/>
              <a:t>方法）</a:t>
            </a:r>
          </a:p>
          <a:p>
            <a:r>
              <a:rPr lang="zh-CN" altLang="en-US"/>
              <a:t>然后删除之后逐元素前移即可</a:t>
            </a:r>
          </a:p>
        </p:txBody>
      </p:sp>
      <p:pic>
        <p:nvPicPr>
          <p:cNvPr id="3" name="图片 2" descr="aa5a63552945b648b08d7721c69af1af"/>
          <p:cNvPicPr>
            <a:picLocks noChangeAspect="1"/>
          </p:cNvPicPr>
          <p:nvPr/>
        </p:nvPicPr>
        <p:blipFill>
          <a:blip r:embed="rId7"/>
          <a:stretch>
            <a:fillRect/>
          </a:stretch>
        </p:blipFill>
        <p:spPr>
          <a:xfrm>
            <a:off x="5295265" y="1652905"/>
            <a:ext cx="6347460" cy="39433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内部页详细设计</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pic>
        <p:nvPicPr>
          <p:cNvPr id="4" name="图片 3" descr="b3695bc18cb6775521477ee7bb8345d7"/>
          <p:cNvPicPr>
            <a:picLocks noChangeAspect="1"/>
          </p:cNvPicPr>
          <p:nvPr/>
        </p:nvPicPr>
        <p:blipFill>
          <a:blip r:embed="rId7"/>
          <a:stretch>
            <a:fillRect/>
          </a:stretch>
        </p:blipFill>
        <p:spPr>
          <a:xfrm>
            <a:off x="7228205" y="273685"/>
            <a:ext cx="4140200" cy="1654175"/>
          </a:xfrm>
          <a:prstGeom prst="rect">
            <a:avLst/>
          </a:prstGeom>
        </p:spPr>
      </p:pic>
      <p:sp>
        <p:nvSpPr>
          <p:cNvPr id="5" name="文本框 4"/>
          <p:cNvSpPr txBox="1"/>
          <p:nvPr/>
        </p:nvSpPr>
        <p:spPr>
          <a:xfrm>
            <a:off x="419100" y="1779905"/>
            <a:ext cx="4064000" cy="2584450"/>
          </a:xfrm>
          <a:prstGeom prst="rect">
            <a:avLst/>
          </a:prstGeom>
          <a:noFill/>
        </p:spPr>
        <p:txBody>
          <a:bodyPr wrap="square" rtlCol="0">
            <a:spAutoFit/>
          </a:bodyPr>
          <a:lstStyle/>
          <a:p>
            <a:r>
              <a:rPr lang="zh-CN" altLang="en-US"/>
              <a:t>对于内部页的查找操作而言，由于其内部也是有序的，因此也可以使用二分查找进行查找</a:t>
            </a:r>
          </a:p>
          <a:p>
            <a:endParaRPr lang="zh-CN" altLang="en-US"/>
          </a:p>
          <a:p>
            <a:r>
              <a:rPr lang="zh-CN" altLang="en-US"/>
              <a:t>与叶子页不同的是，由于这里每个元素存储的是对应的叶子页中最大元素的值，因此我们的二分查找也应该进行一些变化，从查找确切值变成</a:t>
            </a:r>
            <a:r>
              <a:rPr lang="en-US" altLang="zh-CN"/>
              <a:t>“</a:t>
            </a:r>
            <a:r>
              <a:rPr lang="zh-CN" altLang="en-US"/>
              <a:t>查找大于等于</a:t>
            </a:r>
            <a:r>
              <a:rPr lang="en-US" altLang="zh-CN"/>
              <a:t>key</a:t>
            </a:r>
            <a:r>
              <a:rPr lang="zh-CN" altLang="en-US"/>
              <a:t>的第一个元素</a:t>
            </a:r>
            <a:r>
              <a:rPr lang="en-US" altLang="zh-CN"/>
              <a:t>”</a:t>
            </a:r>
            <a:endParaRPr lang="zh-CN" altLang="en-US"/>
          </a:p>
        </p:txBody>
      </p:sp>
      <p:pic>
        <p:nvPicPr>
          <p:cNvPr id="6" name="图片 5" descr="d5868d96dce2b07403f34294e1e087b9"/>
          <p:cNvPicPr>
            <a:picLocks noChangeAspect="1"/>
          </p:cNvPicPr>
          <p:nvPr/>
        </p:nvPicPr>
        <p:blipFill>
          <a:blip r:embed="rId8"/>
          <a:stretch>
            <a:fillRect/>
          </a:stretch>
        </p:blipFill>
        <p:spPr>
          <a:xfrm>
            <a:off x="6175375" y="2268220"/>
            <a:ext cx="5483860" cy="37572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内部页详细设计</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5" name="文本框 4"/>
          <p:cNvSpPr txBox="1"/>
          <p:nvPr/>
        </p:nvSpPr>
        <p:spPr>
          <a:xfrm>
            <a:off x="419100" y="1779905"/>
            <a:ext cx="2740025" cy="1198880"/>
          </a:xfrm>
          <a:prstGeom prst="rect">
            <a:avLst/>
          </a:prstGeom>
          <a:noFill/>
        </p:spPr>
        <p:txBody>
          <a:bodyPr wrap="square" rtlCol="0">
            <a:spAutoFit/>
          </a:bodyPr>
          <a:lstStyle/>
          <a:p>
            <a:r>
              <a:rPr lang="zh-CN" altLang="en-US"/>
              <a:t>内部页的插入操作</a:t>
            </a:r>
          </a:p>
          <a:p>
            <a:r>
              <a:rPr lang="zh-CN" altLang="en-US"/>
              <a:t>将需要插入的位置之后的元素依次后移腾出位置并将当前元素放入即可</a:t>
            </a:r>
          </a:p>
        </p:txBody>
      </p:sp>
      <p:pic>
        <p:nvPicPr>
          <p:cNvPr id="2" name="图片 1" descr="41bbe5df917f72be5a0f504e24bd8589"/>
          <p:cNvPicPr>
            <a:picLocks noChangeAspect="1"/>
          </p:cNvPicPr>
          <p:nvPr/>
        </p:nvPicPr>
        <p:blipFill>
          <a:blip r:embed="rId7"/>
          <a:stretch>
            <a:fillRect/>
          </a:stretch>
        </p:blipFill>
        <p:spPr>
          <a:xfrm>
            <a:off x="3889375" y="1691640"/>
            <a:ext cx="8188325" cy="26358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内部页详细设计</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5" name="文本框 4"/>
          <p:cNvSpPr txBox="1"/>
          <p:nvPr/>
        </p:nvSpPr>
        <p:spPr>
          <a:xfrm>
            <a:off x="419100" y="1779905"/>
            <a:ext cx="3552190" cy="1198880"/>
          </a:xfrm>
          <a:prstGeom prst="rect">
            <a:avLst/>
          </a:prstGeom>
          <a:noFill/>
        </p:spPr>
        <p:txBody>
          <a:bodyPr wrap="square" rtlCol="0">
            <a:spAutoFit/>
          </a:bodyPr>
          <a:lstStyle/>
          <a:p>
            <a:r>
              <a:rPr lang="zh-CN" altLang="en-US"/>
              <a:t>内部页的删除</a:t>
            </a:r>
          </a:p>
          <a:p>
            <a:r>
              <a:rPr lang="zh-CN" altLang="en-US"/>
              <a:t>只需要将删除位置之后的元素依次前移，覆盖当前位置即可完成删除</a:t>
            </a:r>
          </a:p>
        </p:txBody>
      </p:sp>
      <p:pic>
        <p:nvPicPr>
          <p:cNvPr id="3" name="图片 2" descr="f8a38fe04d31aa632c8de609b0f372e3"/>
          <p:cNvPicPr>
            <a:picLocks noChangeAspect="1"/>
          </p:cNvPicPr>
          <p:nvPr/>
        </p:nvPicPr>
        <p:blipFill>
          <a:blip r:embed="rId7"/>
          <a:stretch>
            <a:fillRect/>
          </a:stretch>
        </p:blipFill>
        <p:spPr>
          <a:xfrm>
            <a:off x="5709920" y="2763520"/>
            <a:ext cx="6294755" cy="19532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文本框 1"/>
          <p:cNvSpPr txBox="1"/>
          <p:nvPr/>
        </p:nvSpPr>
        <p:spPr>
          <a:xfrm>
            <a:off x="894080" y="1981835"/>
            <a:ext cx="4126230" cy="1198880"/>
          </a:xfrm>
          <a:prstGeom prst="rect">
            <a:avLst/>
          </a:prstGeom>
          <a:noFill/>
        </p:spPr>
        <p:txBody>
          <a:bodyPr wrap="square" rtlCol="0">
            <a:spAutoFit/>
          </a:bodyPr>
          <a:lstStyle/>
          <a:p>
            <a:r>
              <a:rPr lang="zh-CN" altLang="en-US"/>
              <a:t>对于插入操作，</a:t>
            </a:r>
          </a:p>
          <a:p>
            <a:r>
              <a:rPr lang="zh-CN" altLang="en-US"/>
              <a:t>若原本树为空（认为一个元素没有）</a:t>
            </a:r>
          </a:p>
          <a:p>
            <a:r>
              <a:rPr lang="zh-CN" altLang="en-US"/>
              <a:t>则特殊处理（</a:t>
            </a:r>
            <a:r>
              <a:rPr lang="en-US" altLang="zh-CN"/>
              <a:t>StartNewTree</a:t>
            </a:r>
            <a:r>
              <a:rPr lang="zh-CN" altLang="en-US"/>
              <a:t>），否则普通处理（</a:t>
            </a:r>
            <a:r>
              <a:rPr lang="en-US" altLang="zh-CN"/>
              <a:t>InsertIntoLeaf</a:t>
            </a:r>
            <a:r>
              <a:rPr lang="zh-CN" altLang="en-US"/>
              <a:t>）</a:t>
            </a:r>
          </a:p>
        </p:txBody>
      </p:sp>
      <p:pic>
        <p:nvPicPr>
          <p:cNvPr id="3" name="图片 2" descr="5180d4ad8e6c995d73db76764c6c1964"/>
          <p:cNvPicPr>
            <a:picLocks noChangeAspect="1"/>
          </p:cNvPicPr>
          <p:nvPr/>
        </p:nvPicPr>
        <p:blipFill>
          <a:blip r:embed="rId7"/>
          <a:stretch>
            <a:fillRect/>
          </a:stretch>
        </p:blipFill>
        <p:spPr>
          <a:xfrm>
            <a:off x="5243830" y="1749425"/>
            <a:ext cx="6741795" cy="30670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2" name="文本框 1"/>
          <p:cNvSpPr txBox="1"/>
          <p:nvPr/>
        </p:nvSpPr>
        <p:spPr>
          <a:xfrm>
            <a:off x="715010" y="1749425"/>
            <a:ext cx="4064000" cy="922020"/>
          </a:xfrm>
          <a:prstGeom prst="rect">
            <a:avLst/>
          </a:prstGeom>
          <a:noFill/>
        </p:spPr>
        <p:txBody>
          <a:bodyPr wrap="square" rtlCol="0">
            <a:spAutoFit/>
          </a:bodyPr>
          <a:lstStyle/>
          <a:p>
            <a:r>
              <a:rPr lang="zh-CN" altLang="en-US"/>
              <a:t>对于新建方法，就是新建一个叶子节点作为根节点，然后对这个节点执行插入操作</a:t>
            </a:r>
          </a:p>
        </p:txBody>
      </p:sp>
      <p:pic>
        <p:nvPicPr>
          <p:cNvPr id="4" name="图片 3" descr="b32c0af8a1ccf909dd7797259ba87984"/>
          <p:cNvPicPr>
            <a:picLocks noChangeAspect="1"/>
          </p:cNvPicPr>
          <p:nvPr/>
        </p:nvPicPr>
        <p:blipFill>
          <a:blip r:embed="rId7"/>
          <a:stretch>
            <a:fillRect/>
          </a:stretch>
        </p:blipFill>
        <p:spPr>
          <a:xfrm>
            <a:off x="3369310" y="2639060"/>
            <a:ext cx="7347585" cy="3491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pic>
        <p:nvPicPr>
          <p:cNvPr id="4" name="图片 3" descr="d473f6262d9bf3c25e629a0923391a6b"/>
          <p:cNvPicPr>
            <a:picLocks noChangeAspect="1"/>
          </p:cNvPicPr>
          <p:nvPr/>
        </p:nvPicPr>
        <p:blipFill>
          <a:blip r:embed="rId7"/>
          <a:stretch>
            <a:fillRect/>
          </a:stretch>
        </p:blipFill>
        <p:spPr>
          <a:xfrm>
            <a:off x="5206954" y="422481"/>
            <a:ext cx="6479542" cy="6013037"/>
          </a:xfrm>
          <a:prstGeom prst="rect">
            <a:avLst/>
          </a:prstGeom>
        </p:spPr>
      </p:pic>
      <p:sp>
        <p:nvSpPr>
          <p:cNvPr id="6" name="文本框 5"/>
          <p:cNvSpPr txBox="1"/>
          <p:nvPr/>
        </p:nvSpPr>
        <p:spPr>
          <a:xfrm>
            <a:off x="948690" y="1913255"/>
            <a:ext cx="4064000" cy="2030095"/>
          </a:xfrm>
          <a:prstGeom prst="rect">
            <a:avLst/>
          </a:prstGeom>
          <a:noFill/>
        </p:spPr>
        <p:txBody>
          <a:bodyPr wrap="square" rtlCol="0">
            <a:spAutoFit/>
          </a:bodyPr>
          <a:lstStyle/>
          <a:p>
            <a:r>
              <a:rPr lang="zh-CN" altLang="en-US"/>
              <a:t>对于另一种情况，也就是对叶子节点的插入操作而言，需先找到对应叶子节点，检查键值是否已存在，若已存在则插入失败</a:t>
            </a:r>
          </a:p>
          <a:p>
            <a:r>
              <a:rPr lang="zh-CN" altLang="en-US"/>
              <a:t>否则执行叶子节点的插入流程（前面</a:t>
            </a:r>
            <a:r>
              <a:rPr lang="en-US" altLang="zh-CN"/>
              <a:t>ppt</a:t>
            </a:r>
            <a:r>
              <a:rPr lang="zh-CN" altLang="en-US"/>
              <a:t>已经提到</a:t>
            </a:r>
          </a:p>
          <a:p>
            <a:r>
              <a:rPr lang="zh-CN" altLang="en-US"/>
              <a:t>然后检查这个叶子节点是否需要分裂</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4" name="文本框 3"/>
          <p:cNvSpPr txBox="1"/>
          <p:nvPr/>
        </p:nvSpPr>
        <p:spPr>
          <a:xfrm>
            <a:off x="562263" y="2059730"/>
            <a:ext cx="4064000" cy="1753235"/>
          </a:xfrm>
          <a:prstGeom prst="rect">
            <a:avLst/>
          </a:prstGeom>
          <a:noFill/>
        </p:spPr>
        <p:txBody>
          <a:bodyPr wrap="square" rtlCol="0">
            <a:spAutoFit/>
          </a:bodyPr>
          <a:lstStyle/>
          <a:p>
            <a:r>
              <a:rPr lang="zh-CN" altLang="en-US" dirty="0"/>
              <a:t>对于分裂操作，就是将当前节点从中间分开，然后将中间值放入父节点</a:t>
            </a:r>
          </a:p>
          <a:p>
            <a:r>
              <a:rPr lang="zh-CN" altLang="en-US" dirty="0"/>
              <a:t>比如在这个场景中，每个节点最大存储为</a:t>
            </a:r>
            <a:r>
              <a:rPr lang="en-US" altLang="zh-CN" dirty="0"/>
              <a:t>5</a:t>
            </a:r>
            <a:r>
              <a:rPr lang="zh-CN" altLang="en-US" dirty="0"/>
              <a:t>，当新插入</a:t>
            </a:r>
            <a:r>
              <a:rPr lang="en-US" altLang="zh-CN" dirty="0"/>
              <a:t>6</a:t>
            </a:r>
            <a:r>
              <a:rPr lang="zh-CN" altLang="en-US" dirty="0"/>
              <a:t>这个值时，就会发生分裂，将中间值</a:t>
            </a:r>
            <a:r>
              <a:rPr lang="en-US" altLang="zh-CN" dirty="0"/>
              <a:t>5</a:t>
            </a:r>
            <a:r>
              <a:rPr lang="zh-CN" altLang="en-US" dirty="0"/>
              <a:t>放入父节点</a:t>
            </a:r>
          </a:p>
          <a:p>
            <a:endParaRPr lang="en-US" altLang="zh-CN" dirty="0"/>
          </a:p>
        </p:txBody>
      </p:sp>
      <p:pic>
        <p:nvPicPr>
          <p:cNvPr id="2" name="图片 1" descr="51df194631c081b142730271cad0b5af"/>
          <p:cNvPicPr>
            <a:picLocks noChangeAspect="1"/>
          </p:cNvPicPr>
          <p:nvPr/>
        </p:nvPicPr>
        <p:blipFill>
          <a:blip r:embed="rId7"/>
          <a:srcRect r="37235" b="32157"/>
          <a:stretch>
            <a:fillRect/>
          </a:stretch>
        </p:blipFill>
        <p:spPr>
          <a:xfrm>
            <a:off x="5102959" y="213994"/>
            <a:ext cx="6189017" cy="2742055"/>
          </a:xfrm>
          <a:prstGeom prst="rect">
            <a:avLst/>
          </a:prstGeom>
        </p:spPr>
      </p:pic>
      <p:pic>
        <p:nvPicPr>
          <p:cNvPr id="5" name="图片 4" descr="b93aed02a6e06ca93366ccb72cf9a3b2"/>
          <p:cNvPicPr>
            <a:picLocks noChangeAspect="1"/>
          </p:cNvPicPr>
          <p:nvPr/>
        </p:nvPicPr>
        <p:blipFill>
          <a:blip r:embed="rId8"/>
          <a:srcRect l="1" r="19705" b="30317"/>
          <a:stretch>
            <a:fillRect/>
          </a:stretch>
        </p:blipFill>
        <p:spPr>
          <a:xfrm>
            <a:off x="4973545" y="3132178"/>
            <a:ext cx="6447844" cy="27720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pic>
        <p:nvPicPr>
          <p:cNvPr id="4" name="图片 3" descr="8a99e993aea91c31c05941730477bcc7"/>
          <p:cNvPicPr>
            <a:picLocks noChangeAspect="1"/>
          </p:cNvPicPr>
          <p:nvPr/>
        </p:nvPicPr>
        <p:blipFill>
          <a:blip r:embed="rId7"/>
          <a:stretch>
            <a:fillRect/>
          </a:stretch>
        </p:blipFill>
        <p:spPr>
          <a:xfrm>
            <a:off x="1087384" y="3500755"/>
            <a:ext cx="3113405" cy="3171825"/>
          </a:xfrm>
          <a:prstGeom prst="rect">
            <a:avLst/>
          </a:prstGeom>
        </p:spPr>
      </p:pic>
      <p:sp>
        <p:nvSpPr>
          <p:cNvPr id="6" name="文本框 5"/>
          <p:cNvSpPr txBox="1"/>
          <p:nvPr/>
        </p:nvSpPr>
        <p:spPr>
          <a:xfrm>
            <a:off x="1010920" y="1747520"/>
            <a:ext cx="4064000" cy="1753235"/>
          </a:xfrm>
          <a:prstGeom prst="rect">
            <a:avLst/>
          </a:prstGeom>
          <a:noFill/>
        </p:spPr>
        <p:txBody>
          <a:bodyPr wrap="square" rtlCol="0">
            <a:spAutoFit/>
          </a:bodyPr>
          <a:lstStyle/>
          <a:p>
            <a:r>
              <a:rPr lang="zh-CN" altLang="en-US"/>
              <a:t>如果分裂的节点本身就是根节点，则分类会创建一个新的根节点</a:t>
            </a:r>
          </a:p>
          <a:p>
            <a:r>
              <a:rPr lang="zh-CN" altLang="en-US"/>
              <a:t>如果有父节点，则往父节点进行插入</a:t>
            </a:r>
          </a:p>
          <a:p>
            <a:r>
              <a:rPr lang="zh-CN" altLang="en-US"/>
              <a:t>需要注意的是，该操作可能递归执行，如果父节点也满了，需要递归向上进行分裂</a:t>
            </a:r>
          </a:p>
        </p:txBody>
      </p:sp>
      <p:pic>
        <p:nvPicPr>
          <p:cNvPr id="7" name="图片 6" descr="21aa14afe33a7a3a6ebeaec6ee55edd4"/>
          <p:cNvPicPr>
            <a:picLocks noChangeAspect="1"/>
          </p:cNvPicPr>
          <p:nvPr/>
        </p:nvPicPr>
        <p:blipFill>
          <a:blip r:embed="rId8"/>
          <a:srcRect r="14556" b="45935"/>
          <a:stretch>
            <a:fillRect/>
          </a:stretch>
        </p:blipFill>
        <p:spPr>
          <a:xfrm>
            <a:off x="5074920" y="127728"/>
            <a:ext cx="6488997" cy="2435768"/>
          </a:xfrm>
          <a:prstGeom prst="rect">
            <a:avLst/>
          </a:prstGeom>
        </p:spPr>
      </p:pic>
      <p:pic>
        <p:nvPicPr>
          <p:cNvPr id="8" name="图片 7" descr="24bc83834776728fde08498666d4c46a"/>
          <p:cNvPicPr>
            <a:picLocks noChangeAspect="1"/>
          </p:cNvPicPr>
          <p:nvPr/>
        </p:nvPicPr>
        <p:blipFill>
          <a:blip r:embed="rId9"/>
          <a:srcRect r="28712" b="35365"/>
          <a:stretch>
            <a:fillRect/>
          </a:stretch>
        </p:blipFill>
        <p:spPr>
          <a:xfrm>
            <a:off x="5074920" y="2563496"/>
            <a:ext cx="6431732" cy="26009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pic>
        <p:nvPicPr>
          <p:cNvPr id="4" name="图片 3" descr="8a99e993aea91c31c05941730477bcc7"/>
          <p:cNvPicPr>
            <a:picLocks noChangeAspect="1"/>
          </p:cNvPicPr>
          <p:nvPr/>
        </p:nvPicPr>
        <p:blipFill>
          <a:blip r:embed="rId7"/>
          <a:stretch>
            <a:fillRect/>
          </a:stretch>
        </p:blipFill>
        <p:spPr>
          <a:xfrm>
            <a:off x="5376845" y="277536"/>
            <a:ext cx="6327705" cy="6446438"/>
          </a:xfrm>
          <a:prstGeom prst="rect">
            <a:avLst/>
          </a:prstGeom>
        </p:spPr>
      </p:pic>
      <p:sp>
        <p:nvSpPr>
          <p:cNvPr id="6" name="文本框 5"/>
          <p:cNvSpPr txBox="1"/>
          <p:nvPr/>
        </p:nvSpPr>
        <p:spPr>
          <a:xfrm>
            <a:off x="1010920" y="1747520"/>
            <a:ext cx="4064000" cy="1753235"/>
          </a:xfrm>
          <a:prstGeom prst="rect">
            <a:avLst/>
          </a:prstGeom>
          <a:noFill/>
        </p:spPr>
        <p:txBody>
          <a:bodyPr wrap="square" rtlCol="0">
            <a:spAutoFit/>
          </a:bodyPr>
          <a:lstStyle/>
          <a:p>
            <a:r>
              <a:rPr lang="zh-CN" altLang="en-US"/>
              <a:t>如果分裂的节点本身就是根节点，则分类会创建一个新的根节点</a:t>
            </a:r>
          </a:p>
          <a:p>
            <a:r>
              <a:rPr lang="zh-CN" altLang="en-US"/>
              <a:t>如果有父节点，则往父节点进行插入</a:t>
            </a:r>
          </a:p>
          <a:p>
            <a:r>
              <a:rPr lang="zh-CN" altLang="en-US"/>
              <a:t>需要注意的是，该操作可能递归执行，如果父节点也满了，需要递归向上进行分裂</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37" name="TextBox 8"/>
          <p:cNvSpPr txBox="1"/>
          <p:nvPr/>
        </p:nvSpPr>
        <p:spPr>
          <a:xfrm>
            <a:off x="666242" y="74295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可扩展哈希表实现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2" name="文本框 1"/>
          <p:cNvSpPr txBox="1"/>
          <p:nvPr/>
        </p:nvSpPr>
        <p:spPr>
          <a:xfrm>
            <a:off x="1130935" y="1918970"/>
            <a:ext cx="3677285" cy="1748790"/>
          </a:xfrm>
          <a:prstGeom prst="rect">
            <a:avLst/>
          </a:prstGeom>
          <a:noFill/>
        </p:spPr>
        <p:txBody>
          <a:bodyPr wrap="square" rtlCol="0">
            <a:noAutofit/>
          </a:bodyPr>
          <a:lstStyle/>
          <a:p>
            <a:r>
              <a:rPr lang="zh-CN" altLang="en-US"/>
              <a:t>计算哈希值</a:t>
            </a:r>
          </a:p>
          <a:p>
            <a:r>
              <a:rPr lang="zh-CN" altLang="en-US"/>
              <a:t>由于桶的深度会发生变化，而哈希值的位数是固定的，为了能够适应当前的深度，我们会取哈希值后几位</a:t>
            </a:r>
          </a:p>
          <a:p>
            <a:r>
              <a:rPr lang="zh-CN" altLang="en-US"/>
              <a:t>这是通过与操作实现的，不需要的位数与</a:t>
            </a:r>
            <a:r>
              <a:rPr lang="en-US" altLang="zh-CN"/>
              <a:t>0</a:t>
            </a:r>
            <a:r>
              <a:rPr lang="zh-CN" altLang="en-US"/>
              <a:t>，需要的与</a:t>
            </a:r>
            <a:r>
              <a:rPr lang="en-US" altLang="zh-CN"/>
              <a:t>1</a:t>
            </a:r>
          </a:p>
        </p:txBody>
      </p:sp>
      <p:pic>
        <p:nvPicPr>
          <p:cNvPr id="3" name="图片 2" descr="02ae8ff0a50c615ab9bc1883f32a6271"/>
          <p:cNvPicPr>
            <a:picLocks noChangeAspect="1"/>
          </p:cNvPicPr>
          <p:nvPr/>
        </p:nvPicPr>
        <p:blipFill>
          <a:blip r:embed="rId6"/>
          <a:stretch>
            <a:fillRect/>
          </a:stretch>
        </p:blipFill>
        <p:spPr>
          <a:xfrm>
            <a:off x="4071620" y="3837305"/>
            <a:ext cx="7421245" cy="1357630"/>
          </a:xfrm>
          <a:prstGeom prst="rect">
            <a:avLst/>
          </a:prstGeom>
        </p:spPr>
      </p:pic>
      <p:pic>
        <p:nvPicPr>
          <p:cNvPr id="5" name="图片 4" descr="图示&#10;&#10;AI 生成的内容可能不正确。"/>
          <p:cNvPicPr>
            <a:picLocks noChangeAspect="1"/>
          </p:cNvPicPr>
          <p:nvPr/>
        </p:nvPicPr>
        <p:blipFill>
          <a:blip r:embed="rId7"/>
          <a:stretch>
            <a:fillRect/>
          </a:stretch>
        </p:blipFill>
        <p:spPr>
          <a:xfrm>
            <a:off x="5442147" y="495492"/>
            <a:ext cx="6096851" cy="317226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6" name="文本框 5"/>
          <p:cNvSpPr txBox="1"/>
          <p:nvPr/>
        </p:nvSpPr>
        <p:spPr>
          <a:xfrm>
            <a:off x="1010920" y="1747520"/>
            <a:ext cx="4064000" cy="2306955"/>
          </a:xfrm>
          <a:prstGeom prst="rect">
            <a:avLst/>
          </a:prstGeom>
          <a:noFill/>
        </p:spPr>
        <p:txBody>
          <a:bodyPr wrap="square" rtlCol="0">
            <a:spAutoFit/>
          </a:bodyPr>
          <a:lstStyle/>
          <a:p>
            <a:r>
              <a:rPr lang="zh-CN" altLang="en-US"/>
              <a:t>对于删除操作，需要先找到目标叶子页，然后调用叶子页的方法尝试删除，如果返回的大小没有变化，就说明键值不存在，删除失败</a:t>
            </a:r>
          </a:p>
          <a:p>
            <a:endParaRPr lang="zh-CN" altLang="en-US"/>
          </a:p>
          <a:p>
            <a:r>
              <a:rPr lang="zh-CN" altLang="en-US"/>
              <a:t>需要注意的是，当叶子页的大小为</a:t>
            </a:r>
            <a:r>
              <a:rPr lang="en-US" altLang="zh-CN"/>
              <a:t>1</a:t>
            </a:r>
            <a:r>
              <a:rPr lang="zh-CN" altLang="en-US"/>
              <a:t>时，需要处理下溢，也就是</a:t>
            </a:r>
            <a:r>
              <a:rPr lang="en-US" altLang="zh-CN"/>
              <a:t>CoalesceOrRedistribute</a:t>
            </a:r>
            <a:r>
              <a:rPr lang="zh-CN" altLang="en-US"/>
              <a:t>方法</a:t>
            </a:r>
          </a:p>
        </p:txBody>
      </p:sp>
      <p:pic>
        <p:nvPicPr>
          <p:cNvPr id="2" name="图片 1" descr="54abac6abda5b174ff8b67344ded5efd"/>
          <p:cNvPicPr>
            <a:picLocks noChangeAspect="1"/>
          </p:cNvPicPr>
          <p:nvPr/>
        </p:nvPicPr>
        <p:blipFill>
          <a:blip r:embed="rId7"/>
          <a:stretch>
            <a:fillRect/>
          </a:stretch>
        </p:blipFill>
        <p:spPr>
          <a:xfrm>
            <a:off x="5888515" y="82682"/>
            <a:ext cx="5325186" cy="644506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pic>
        <p:nvPicPr>
          <p:cNvPr id="2" name="图片 1" descr="dab9584306faa2be5b0d4c7cfa8feada"/>
          <p:cNvPicPr>
            <a:picLocks noChangeAspect="1"/>
          </p:cNvPicPr>
          <p:nvPr/>
        </p:nvPicPr>
        <p:blipFill>
          <a:blip r:embed="rId7"/>
          <a:srcRect l="60" t="36598" r="1"/>
          <a:stretch>
            <a:fillRect/>
          </a:stretch>
        </p:blipFill>
        <p:spPr>
          <a:xfrm>
            <a:off x="5851272" y="421731"/>
            <a:ext cx="6187265" cy="5414171"/>
          </a:xfrm>
          <a:prstGeom prst="rect">
            <a:avLst/>
          </a:prstGeom>
        </p:spPr>
      </p:pic>
      <p:sp>
        <p:nvSpPr>
          <p:cNvPr id="4" name="文本框 3"/>
          <p:cNvSpPr txBox="1"/>
          <p:nvPr/>
        </p:nvSpPr>
        <p:spPr>
          <a:xfrm>
            <a:off x="857250" y="1675765"/>
            <a:ext cx="4064000" cy="1753235"/>
          </a:xfrm>
          <a:prstGeom prst="rect">
            <a:avLst/>
          </a:prstGeom>
          <a:noFill/>
        </p:spPr>
        <p:txBody>
          <a:bodyPr wrap="square" rtlCol="0">
            <a:spAutoFit/>
          </a:bodyPr>
          <a:lstStyle/>
          <a:p>
            <a:r>
              <a:rPr lang="zh-CN" altLang="en-US"/>
              <a:t>当当前节点数量不够时，需要向左兄弟或右兄弟获取节点</a:t>
            </a:r>
          </a:p>
          <a:p>
            <a:r>
              <a:rPr lang="zh-CN" altLang="en-US"/>
              <a:t>因此需要先找到父节点，然后获取左右兄弟节点信息</a:t>
            </a:r>
          </a:p>
          <a:p>
            <a:r>
              <a:rPr lang="zh-CN" altLang="en-US"/>
              <a:t>如果左右都不够借，则会合并两个节点</a:t>
            </a:r>
          </a:p>
        </p:txBody>
      </p:sp>
      <p:pic>
        <p:nvPicPr>
          <p:cNvPr id="5" name="图片 4" descr="dab9584306faa2be5b0d4c7cfa8feada"/>
          <p:cNvPicPr>
            <a:picLocks noChangeAspect="1"/>
          </p:cNvPicPr>
          <p:nvPr/>
        </p:nvPicPr>
        <p:blipFill>
          <a:blip r:embed="rId7"/>
          <a:srcRect b="63321"/>
          <a:stretch>
            <a:fillRect/>
          </a:stretch>
        </p:blipFill>
        <p:spPr>
          <a:xfrm>
            <a:off x="194097" y="3500120"/>
            <a:ext cx="5803532" cy="293614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4" name="文本框 3"/>
          <p:cNvSpPr txBox="1"/>
          <p:nvPr/>
        </p:nvSpPr>
        <p:spPr>
          <a:xfrm>
            <a:off x="857250" y="1675765"/>
            <a:ext cx="4064000" cy="1198880"/>
          </a:xfrm>
          <a:prstGeom prst="rect">
            <a:avLst/>
          </a:prstGeom>
          <a:noFill/>
        </p:spPr>
        <p:txBody>
          <a:bodyPr wrap="square" rtlCol="0">
            <a:spAutoFit/>
          </a:bodyPr>
          <a:lstStyle/>
          <a:p>
            <a:r>
              <a:rPr lang="zh-CN" altLang="en-US"/>
              <a:t>如果左右兄弟够借，则从中换取一个节点到本节点，优先左节点</a:t>
            </a:r>
          </a:p>
          <a:p>
            <a:r>
              <a:rPr lang="zh-CN" altLang="en-US"/>
              <a:t>删除了值</a:t>
            </a:r>
            <a:r>
              <a:rPr lang="en-US" altLang="zh-CN"/>
              <a:t>21</a:t>
            </a:r>
            <a:r>
              <a:rPr lang="zh-CN" altLang="en-US"/>
              <a:t>后，将左兄弟的</a:t>
            </a:r>
            <a:r>
              <a:rPr lang="en-US" altLang="zh-CN"/>
              <a:t>20</a:t>
            </a:r>
            <a:r>
              <a:rPr lang="zh-CN" altLang="en-US"/>
              <a:t>拿了过来</a:t>
            </a:r>
            <a:endParaRPr lang="en-US" altLang="zh-CN"/>
          </a:p>
        </p:txBody>
      </p:sp>
      <p:pic>
        <p:nvPicPr>
          <p:cNvPr id="2" name="图片 1" descr="df0c19a13be844e1558ebb8ae3d99682"/>
          <p:cNvPicPr>
            <a:picLocks noChangeAspect="1"/>
          </p:cNvPicPr>
          <p:nvPr/>
        </p:nvPicPr>
        <p:blipFill>
          <a:blip r:embed="rId7"/>
          <a:stretch>
            <a:fillRect/>
          </a:stretch>
        </p:blipFill>
        <p:spPr>
          <a:xfrm>
            <a:off x="5243735" y="390530"/>
            <a:ext cx="6366867" cy="3038470"/>
          </a:xfrm>
          <a:prstGeom prst="rect">
            <a:avLst/>
          </a:prstGeom>
        </p:spPr>
      </p:pic>
      <p:pic>
        <p:nvPicPr>
          <p:cNvPr id="5" name="图片 4" descr="4d6027754dc6408ef79f06f50476bc09"/>
          <p:cNvPicPr>
            <a:picLocks noChangeAspect="1"/>
          </p:cNvPicPr>
          <p:nvPr/>
        </p:nvPicPr>
        <p:blipFill>
          <a:blip r:embed="rId8"/>
          <a:stretch>
            <a:fillRect/>
          </a:stretch>
        </p:blipFill>
        <p:spPr>
          <a:xfrm>
            <a:off x="4735903" y="3351510"/>
            <a:ext cx="7034890" cy="339777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4" name="文本框 3"/>
          <p:cNvSpPr txBox="1"/>
          <p:nvPr/>
        </p:nvSpPr>
        <p:spPr>
          <a:xfrm>
            <a:off x="857250" y="1675765"/>
            <a:ext cx="3490463" cy="2862322"/>
          </a:xfrm>
          <a:prstGeom prst="rect">
            <a:avLst/>
          </a:prstGeom>
          <a:noFill/>
        </p:spPr>
        <p:txBody>
          <a:bodyPr wrap="square" rtlCol="0">
            <a:spAutoFit/>
          </a:bodyPr>
          <a:lstStyle/>
          <a:p>
            <a:r>
              <a:rPr lang="zh-CN" altLang="en-US" dirty="0"/>
              <a:t>不够借时，则发生合并</a:t>
            </a:r>
          </a:p>
          <a:p>
            <a:r>
              <a:rPr lang="zh-CN" altLang="en-US" dirty="0"/>
              <a:t>叶子页和内部页都需要合并</a:t>
            </a:r>
          </a:p>
          <a:p>
            <a:r>
              <a:rPr lang="zh-CN" altLang="en-US" dirty="0"/>
              <a:t>如图，当删除</a:t>
            </a:r>
            <a:r>
              <a:rPr lang="en-US" altLang="zh-CN" dirty="0"/>
              <a:t>24</a:t>
            </a:r>
            <a:r>
              <a:rPr lang="zh-CN" altLang="en-US" dirty="0"/>
              <a:t>后，所有左右兄弟都不够借，此时将其与左节点合并</a:t>
            </a:r>
          </a:p>
          <a:p>
            <a:r>
              <a:rPr lang="zh-CN" altLang="en-US" dirty="0"/>
              <a:t>在代码实现时，为了方便，保证是与左节点合并，当没有左节点时，只需要交换指针，将右兄弟作为不够的节点与左进行合并即可</a:t>
            </a:r>
          </a:p>
        </p:txBody>
      </p:sp>
      <p:pic>
        <p:nvPicPr>
          <p:cNvPr id="2" name="图片 1" descr="5e134fa06a509849d9ef24b773f91458"/>
          <p:cNvPicPr>
            <a:picLocks noChangeAspect="1"/>
          </p:cNvPicPr>
          <p:nvPr/>
        </p:nvPicPr>
        <p:blipFill>
          <a:blip r:embed="rId7"/>
          <a:stretch>
            <a:fillRect/>
          </a:stretch>
        </p:blipFill>
        <p:spPr>
          <a:xfrm>
            <a:off x="5090360" y="460698"/>
            <a:ext cx="6674176" cy="561209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4" name="文本框 3"/>
          <p:cNvSpPr txBox="1"/>
          <p:nvPr/>
        </p:nvSpPr>
        <p:spPr>
          <a:xfrm>
            <a:off x="857250" y="1675765"/>
            <a:ext cx="4918710" cy="2030095"/>
          </a:xfrm>
          <a:prstGeom prst="rect">
            <a:avLst/>
          </a:prstGeom>
          <a:noFill/>
        </p:spPr>
        <p:txBody>
          <a:bodyPr wrap="square" rtlCol="0">
            <a:spAutoFit/>
          </a:bodyPr>
          <a:lstStyle/>
          <a:p>
            <a:r>
              <a:rPr lang="zh-CN" altLang="en-US" dirty="0"/>
              <a:t>不够借时，则发生合并</a:t>
            </a:r>
          </a:p>
          <a:p>
            <a:r>
              <a:rPr lang="zh-CN" altLang="en-US" dirty="0"/>
              <a:t>叶子页和内部页都需要合并</a:t>
            </a:r>
          </a:p>
          <a:p>
            <a:r>
              <a:rPr lang="zh-CN" altLang="en-US" dirty="0"/>
              <a:t>如图，当删除</a:t>
            </a:r>
            <a:r>
              <a:rPr lang="en-US" altLang="zh-CN" dirty="0"/>
              <a:t>24</a:t>
            </a:r>
            <a:r>
              <a:rPr lang="zh-CN" altLang="en-US" dirty="0"/>
              <a:t>后，所有左右兄弟都不够借，此时将其与左节点合并</a:t>
            </a:r>
          </a:p>
          <a:p>
            <a:r>
              <a:rPr lang="zh-CN" altLang="en-US" dirty="0"/>
              <a:t>在代码实现时，为了方便，保证是与左节点合并，当没有左节点时，只需要交换指针，将右兄弟作为不够的节点与左进行合并即可</a:t>
            </a:r>
          </a:p>
        </p:txBody>
      </p:sp>
      <p:pic>
        <p:nvPicPr>
          <p:cNvPr id="6" name="图片 5" descr="50453d442c045893d126c1a0e03a2f05"/>
          <p:cNvPicPr>
            <a:picLocks noChangeAspect="1"/>
          </p:cNvPicPr>
          <p:nvPr/>
        </p:nvPicPr>
        <p:blipFill>
          <a:blip r:embed="rId7"/>
          <a:srcRect r="13779" b="28834"/>
          <a:stretch>
            <a:fillRect/>
          </a:stretch>
        </p:blipFill>
        <p:spPr>
          <a:xfrm>
            <a:off x="5421694" y="217738"/>
            <a:ext cx="6439627" cy="2620353"/>
          </a:xfrm>
          <a:prstGeom prst="rect">
            <a:avLst/>
          </a:prstGeom>
        </p:spPr>
      </p:pic>
      <p:pic>
        <p:nvPicPr>
          <p:cNvPr id="7" name="图片 6" descr="2d69c8200fb99fb533814e9042d9e377"/>
          <p:cNvPicPr>
            <a:picLocks noChangeAspect="1"/>
          </p:cNvPicPr>
          <p:nvPr/>
        </p:nvPicPr>
        <p:blipFill>
          <a:blip r:embed="rId8"/>
          <a:srcRect r="2400" b="19773"/>
          <a:stretch>
            <a:fillRect/>
          </a:stretch>
        </p:blipFill>
        <p:spPr>
          <a:xfrm>
            <a:off x="5421694" y="3502326"/>
            <a:ext cx="6383225" cy="25361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2" name="文本框 1"/>
          <p:cNvSpPr txBox="1"/>
          <p:nvPr/>
        </p:nvSpPr>
        <p:spPr>
          <a:xfrm>
            <a:off x="1255395" y="1938655"/>
            <a:ext cx="4064000" cy="922020"/>
          </a:xfrm>
          <a:prstGeom prst="rect">
            <a:avLst/>
          </a:prstGeom>
          <a:noFill/>
        </p:spPr>
        <p:txBody>
          <a:bodyPr wrap="square" rtlCol="0">
            <a:spAutoFit/>
          </a:bodyPr>
          <a:lstStyle/>
          <a:p>
            <a:r>
              <a:rPr lang="zh-CN" altLang="en-US"/>
              <a:t>叶子页的删除操作已在之前提到，对于内部页而言，删除时只需要将之后的元素依次前移填充位置即可</a:t>
            </a:r>
          </a:p>
        </p:txBody>
      </p:sp>
      <p:pic>
        <p:nvPicPr>
          <p:cNvPr id="6" name="图片 5" descr="e6e7b2b9500ca86a5ae7bc7209524315"/>
          <p:cNvPicPr>
            <a:picLocks noChangeAspect="1"/>
          </p:cNvPicPr>
          <p:nvPr/>
        </p:nvPicPr>
        <p:blipFill>
          <a:blip r:embed="rId7"/>
          <a:stretch>
            <a:fillRect/>
          </a:stretch>
        </p:blipFill>
        <p:spPr>
          <a:xfrm>
            <a:off x="4565781" y="2860675"/>
            <a:ext cx="7288531" cy="189713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2" name="文本框 1"/>
          <p:cNvSpPr txBox="1"/>
          <p:nvPr/>
        </p:nvSpPr>
        <p:spPr>
          <a:xfrm>
            <a:off x="715137" y="1866065"/>
            <a:ext cx="2868031" cy="1754326"/>
          </a:xfrm>
          <a:prstGeom prst="rect">
            <a:avLst/>
          </a:prstGeom>
          <a:noFill/>
        </p:spPr>
        <p:txBody>
          <a:bodyPr wrap="square" rtlCol="0">
            <a:spAutoFit/>
          </a:bodyPr>
          <a:lstStyle/>
          <a:p>
            <a:r>
              <a:rPr lang="zh-CN" altLang="en-US" dirty="0">
                <a:sym typeface="+mn-ea"/>
              </a:rPr>
              <a:t>与插入类似的，删除的操作也可能导致递归进行，当叶子节点合并后会造成父节点的数量减少，又可能影响到根节点，可能造成根节点的删除或降级</a:t>
            </a:r>
          </a:p>
        </p:txBody>
      </p:sp>
      <p:pic>
        <p:nvPicPr>
          <p:cNvPr id="4" name="图片 3" descr="b8c8ef76da8f343963e4bd2b7fbb421a"/>
          <p:cNvPicPr>
            <a:picLocks noChangeAspect="1"/>
          </p:cNvPicPr>
          <p:nvPr/>
        </p:nvPicPr>
        <p:blipFill>
          <a:blip r:embed="rId7"/>
          <a:stretch>
            <a:fillRect/>
          </a:stretch>
        </p:blipFill>
        <p:spPr>
          <a:xfrm>
            <a:off x="4606506" y="609660"/>
            <a:ext cx="6870357" cy="57510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en-US" altLang="zh-CN" sz="2400" b="1">
                <a:solidFill>
                  <a:srgbClr val="100F0D"/>
                </a:solidFill>
                <a:latin typeface="微软雅黑" panose="020B0503020204020204" charset="-122"/>
                <a:cs typeface="思源黑体 3 Heavy" panose="020B0A00000000000000" charset="-122"/>
                <a:sym typeface="思源黑体 3 Heavy" panose="020B0A00000000000000" charset="-122"/>
              </a:rPr>
              <a:t>B+</a:t>
            </a: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树整体流程</a:t>
            </a:r>
          </a:p>
        </p:txBody>
      </p:sp>
      <p:sp>
        <p:nvSpPr>
          <p:cNvPr id="2" name="文本框 1"/>
          <p:cNvSpPr txBox="1"/>
          <p:nvPr/>
        </p:nvSpPr>
        <p:spPr>
          <a:xfrm>
            <a:off x="715137" y="1866065"/>
            <a:ext cx="2868031" cy="1754326"/>
          </a:xfrm>
          <a:prstGeom prst="rect">
            <a:avLst/>
          </a:prstGeom>
          <a:noFill/>
        </p:spPr>
        <p:txBody>
          <a:bodyPr wrap="square" rtlCol="0">
            <a:spAutoFit/>
          </a:bodyPr>
          <a:lstStyle/>
          <a:p>
            <a:r>
              <a:rPr lang="zh-CN" altLang="en-US" dirty="0">
                <a:sym typeface="+mn-ea"/>
              </a:rPr>
              <a:t>与插入类似的，删除的操作也可能导致递归进行，当叶子节点合并后会造成父节点的数量减少，又可能影响到根节点，可能造成根节点的删除或降级</a:t>
            </a:r>
          </a:p>
        </p:txBody>
      </p:sp>
      <p:pic>
        <p:nvPicPr>
          <p:cNvPr id="5" name="图片 4" descr="14a8b392073b24d328deb8b565914185"/>
          <p:cNvPicPr>
            <a:picLocks noChangeAspect="1"/>
          </p:cNvPicPr>
          <p:nvPr/>
        </p:nvPicPr>
        <p:blipFill>
          <a:blip r:embed="rId7"/>
          <a:srcRect r="16027" b="33235"/>
          <a:stretch>
            <a:fillRect/>
          </a:stretch>
        </p:blipFill>
        <p:spPr>
          <a:xfrm>
            <a:off x="4235570" y="153525"/>
            <a:ext cx="7028453" cy="2951983"/>
          </a:xfrm>
          <a:prstGeom prst="rect">
            <a:avLst/>
          </a:prstGeom>
        </p:spPr>
      </p:pic>
      <p:pic>
        <p:nvPicPr>
          <p:cNvPr id="6" name="图片 5" descr="202e39b7927c0cbe472e48ebdf2fc144"/>
          <p:cNvPicPr>
            <a:picLocks noChangeAspect="1"/>
          </p:cNvPicPr>
          <p:nvPr/>
        </p:nvPicPr>
        <p:blipFill>
          <a:blip r:embed="rId8"/>
          <a:srcRect r="15044" b="30146"/>
          <a:stretch>
            <a:fillRect/>
          </a:stretch>
        </p:blipFill>
        <p:spPr>
          <a:xfrm>
            <a:off x="3998033" y="3178255"/>
            <a:ext cx="7265990" cy="284408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dirty="0">
                <a:solidFill>
                  <a:srgbClr val="100F0D"/>
                </a:solidFill>
                <a:latin typeface="微软雅黑" panose="020B0503020204020204" charset="-122"/>
                <a:cs typeface="思源黑体 3 Heavy" panose="020B0A00000000000000" charset="-122"/>
                <a:sym typeface="思源黑体 3 Heavy" panose="020B0A00000000000000" charset="-122"/>
              </a:rPr>
              <a:t>索引迭代器实现</a:t>
            </a:r>
          </a:p>
        </p:txBody>
      </p:sp>
      <p:sp>
        <p:nvSpPr>
          <p:cNvPr id="2" name="文本框 1"/>
          <p:cNvSpPr txBox="1"/>
          <p:nvPr/>
        </p:nvSpPr>
        <p:spPr>
          <a:xfrm>
            <a:off x="1255395" y="1938655"/>
            <a:ext cx="6807950" cy="2308324"/>
          </a:xfrm>
          <a:prstGeom prst="rect">
            <a:avLst/>
          </a:prstGeom>
          <a:noFill/>
        </p:spPr>
        <p:txBody>
          <a:bodyPr wrap="square" rtlCol="0">
            <a:spAutoFit/>
          </a:bodyPr>
          <a:lstStyle/>
          <a:p>
            <a:r>
              <a:rPr lang="zh-CN" altLang="en-US" dirty="0"/>
              <a:t>设计目标：支持高效的范围查询和顺序遍历，是数据库查询优化的重要组件。</a:t>
            </a:r>
          </a:p>
          <a:p>
            <a:endParaRPr lang="en-US" altLang="zh-CN" dirty="0"/>
          </a:p>
          <a:p>
            <a:r>
              <a:rPr lang="zh-CN" altLang="en-US" dirty="0"/>
              <a:t>核心功能：</a:t>
            </a:r>
            <a:endParaRPr lang="en-US" altLang="zh-CN" dirty="0"/>
          </a:p>
          <a:p>
            <a:r>
              <a:rPr lang="zh-CN" altLang="en-US" dirty="0"/>
              <a:t>递增操作：支持跨页面跳转，自动处理叶子节点链表遍历</a:t>
            </a:r>
            <a:endParaRPr lang="en-US" altLang="zh-CN" dirty="0"/>
          </a:p>
          <a:p>
            <a:r>
              <a:rPr lang="zh-CN" altLang="en-US" dirty="0"/>
              <a:t>结束判断：智能识别遍历终止条件</a:t>
            </a:r>
            <a:endParaRPr lang="en-US" altLang="zh-CN" dirty="0"/>
          </a:p>
          <a:p>
            <a:r>
              <a:rPr lang="zh-CN" altLang="en-US" dirty="0"/>
              <a:t>解引用操作：返回当前键值对</a:t>
            </a:r>
            <a:endParaRPr lang="en-US" altLang="zh-CN" dirty="0"/>
          </a:p>
          <a:p>
            <a:r>
              <a:rPr lang="zh-CN" altLang="en-US" dirty="0"/>
              <a:t>比较操作：支持迭代器相等性判断</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索引迭代器实现</a:t>
            </a:r>
          </a:p>
        </p:txBody>
      </p:sp>
      <p:sp>
        <p:nvSpPr>
          <p:cNvPr id="2" name="文本框 1"/>
          <p:cNvSpPr txBox="1"/>
          <p:nvPr/>
        </p:nvSpPr>
        <p:spPr>
          <a:xfrm>
            <a:off x="1179830" y="1667510"/>
            <a:ext cx="4064000" cy="2584450"/>
          </a:xfrm>
          <a:prstGeom prst="rect">
            <a:avLst/>
          </a:prstGeom>
          <a:noFill/>
        </p:spPr>
        <p:txBody>
          <a:bodyPr wrap="square" rtlCol="0">
            <a:spAutoFit/>
          </a:bodyPr>
          <a:lstStyle/>
          <a:p>
            <a:r>
              <a:rPr lang="zh-CN" altLang="en-US"/>
              <a:t>递增操作</a:t>
            </a:r>
          </a:p>
          <a:p>
            <a:r>
              <a:rPr lang="zh-CN" altLang="en-US"/>
              <a:t>首先判断当前位置是否有效，只有有效才进行下面的操作</a:t>
            </a:r>
          </a:p>
          <a:p>
            <a:r>
              <a:rPr lang="zh-CN" altLang="en-US"/>
              <a:t>如图所示，索引增加可能跳出页面，也就是从一个叶子节点跳到另一个叶子节点</a:t>
            </a:r>
          </a:p>
          <a:p>
            <a:r>
              <a:rPr lang="zh-CN" altLang="en-US"/>
              <a:t>因此需要特殊判断，当然也有可能直接跳到空，此时迭代器结束</a:t>
            </a:r>
          </a:p>
          <a:p>
            <a:endParaRPr lang="zh-CN" altLang="en-US"/>
          </a:p>
        </p:txBody>
      </p:sp>
      <p:pic>
        <p:nvPicPr>
          <p:cNvPr id="5" name="图片 0" descr="7af7a3ba8ce511112523b24eaabb529f"/>
          <p:cNvPicPr>
            <a:picLocks noChangeAspect="1"/>
          </p:cNvPicPr>
          <p:nvPr/>
        </p:nvPicPr>
        <p:blipFill>
          <a:blip r:embed="rId7"/>
          <a:stretch>
            <a:fillRect/>
          </a:stretch>
        </p:blipFill>
        <p:spPr>
          <a:xfrm>
            <a:off x="984885" y="4318000"/>
            <a:ext cx="2343150" cy="447675"/>
          </a:xfrm>
          <a:prstGeom prst="rect">
            <a:avLst/>
          </a:prstGeom>
        </p:spPr>
      </p:pic>
      <p:pic>
        <p:nvPicPr>
          <p:cNvPr id="4" name="图片 3" descr="107c4ec7589be9889e8e91b3ce1cd2a6"/>
          <p:cNvPicPr>
            <a:picLocks noChangeAspect="1"/>
          </p:cNvPicPr>
          <p:nvPr/>
        </p:nvPicPr>
        <p:blipFill>
          <a:blip r:embed="rId8"/>
          <a:stretch>
            <a:fillRect/>
          </a:stretch>
        </p:blipFill>
        <p:spPr>
          <a:xfrm>
            <a:off x="5888515" y="331328"/>
            <a:ext cx="5626743" cy="61953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可扩展哈希表实现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2" name="文本框 1"/>
          <p:cNvSpPr txBox="1"/>
          <p:nvPr/>
        </p:nvSpPr>
        <p:spPr>
          <a:xfrm>
            <a:off x="403225" y="1749425"/>
            <a:ext cx="4397375" cy="1476375"/>
          </a:xfrm>
          <a:prstGeom prst="rect">
            <a:avLst/>
          </a:prstGeom>
          <a:noFill/>
        </p:spPr>
        <p:txBody>
          <a:bodyPr wrap="square" rtlCol="0">
            <a:spAutoFit/>
          </a:bodyPr>
          <a:lstStyle/>
          <a:p>
            <a:r>
              <a:rPr lang="en-US" altLang="zh-CN"/>
              <a:t>Find</a:t>
            </a:r>
            <a:r>
              <a:rPr lang="zh-CN" altLang="en-US"/>
              <a:t>方法</a:t>
            </a:r>
          </a:p>
          <a:p>
            <a:r>
              <a:rPr lang="zh-CN" altLang="en-US"/>
              <a:t>先计算哈希值，然后通过哈希值找到对应的桶</a:t>
            </a:r>
          </a:p>
          <a:p>
            <a:r>
              <a:rPr lang="zh-CN" altLang="en-US"/>
              <a:t>再调用桶的</a:t>
            </a:r>
            <a:r>
              <a:rPr lang="en-US" altLang="zh-CN"/>
              <a:t>Find</a:t>
            </a:r>
            <a:r>
              <a:rPr lang="zh-CN" altLang="en-US"/>
              <a:t>方法，桶的</a:t>
            </a:r>
            <a:r>
              <a:rPr lang="en-US" altLang="zh-CN"/>
              <a:t>find</a:t>
            </a:r>
            <a:r>
              <a:rPr lang="zh-CN" altLang="en-US"/>
              <a:t>方法就是线性遍历了</a:t>
            </a:r>
          </a:p>
        </p:txBody>
      </p:sp>
      <p:pic>
        <p:nvPicPr>
          <p:cNvPr id="4" name="图片 3" descr="c584f3c39555a0241883c034ba6529e6"/>
          <p:cNvPicPr>
            <a:picLocks noChangeAspect="1"/>
          </p:cNvPicPr>
          <p:nvPr/>
        </p:nvPicPr>
        <p:blipFill>
          <a:blip r:embed="rId6"/>
          <a:stretch>
            <a:fillRect/>
          </a:stretch>
        </p:blipFill>
        <p:spPr>
          <a:xfrm>
            <a:off x="4819015" y="907415"/>
            <a:ext cx="7226300" cy="1388110"/>
          </a:xfrm>
          <a:prstGeom prst="rect">
            <a:avLst/>
          </a:prstGeom>
        </p:spPr>
      </p:pic>
      <p:pic>
        <p:nvPicPr>
          <p:cNvPr id="3" name="图片 2" descr="a8bc6c0c26f4860c78d1cc9f01780dea"/>
          <p:cNvPicPr>
            <a:picLocks noChangeAspect="1"/>
          </p:cNvPicPr>
          <p:nvPr/>
        </p:nvPicPr>
        <p:blipFill>
          <a:blip r:embed="rId7"/>
          <a:stretch>
            <a:fillRect/>
          </a:stretch>
        </p:blipFill>
        <p:spPr>
          <a:xfrm>
            <a:off x="4818380" y="2711450"/>
            <a:ext cx="7321550" cy="23850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文本框 1"/>
          <p:cNvSpPr txBox="1"/>
          <p:nvPr/>
        </p:nvSpPr>
        <p:spPr>
          <a:xfrm>
            <a:off x="1022985" y="1798955"/>
            <a:ext cx="4064000" cy="1198880"/>
          </a:xfrm>
          <a:prstGeom prst="rect">
            <a:avLst/>
          </a:prstGeom>
          <a:noFill/>
        </p:spPr>
        <p:txBody>
          <a:bodyPr wrap="square" rtlCol="0">
            <a:spAutoFit/>
          </a:bodyPr>
          <a:lstStyle/>
          <a:p>
            <a:r>
              <a:rPr lang="zh-CN" altLang="en-US"/>
              <a:t>结束判断</a:t>
            </a:r>
          </a:p>
          <a:p>
            <a:r>
              <a:rPr lang="zh-CN" altLang="en-US"/>
              <a:t>结束有两种情况，一是当前迭代器已结束，二是当前是最后页面的最后一个索引位置</a:t>
            </a: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索引迭代器实现</a:t>
            </a:r>
          </a:p>
        </p:txBody>
      </p:sp>
      <p:pic>
        <p:nvPicPr>
          <p:cNvPr id="4" name="图片 3" descr="060331d6c6dc34cc305dc4f6f8a65895"/>
          <p:cNvPicPr>
            <a:picLocks noChangeAspect="1"/>
          </p:cNvPicPr>
          <p:nvPr/>
        </p:nvPicPr>
        <p:blipFill>
          <a:blip r:embed="rId7"/>
          <a:stretch>
            <a:fillRect/>
          </a:stretch>
        </p:blipFill>
        <p:spPr>
          <a:xfrm>
            <a:off x="4908908" y="554355"/>
            <a:ext cx="7092735" cy="2893060"/>
          </a:xfrm>
          <a:prstGeom prst="rect">
            <a:avLst/>
          </a:prstGeom>
        </p:spPr>
      </p:pic>
      <p:sp>
        <p:nvSpPr>
          <p:cNvPr id="5" name="文本框 4"/>
          <p:cNvSpPr txBox="1"/>
          <p:nvPr/>
        </p:nvSpPr>
        <p:spPr>
          <a:xfrm>
            <a:off x="844908" y="4073477"/>
            <a:ext cx="4064000" cy="1198880"/>
          </a:xfrm>
          <a:prstGeom prst="rect">
            <a:avLst/>
          </a:prstGeom>
          <a:noFill/>
        </p:spPr>
        <p:txBody>
          <a:bodyPr wrap="square" rtlCol="0">
            <a:spAutoFit/>
          </a:bodyPr>
          <a:lstStyle/>
          <a:p>
            <a:r>
              <a:rPr lang="zh-CN" altLang="en-US" dirty="0"/>
              <a:t>比较操作</a:t>
            </a:r>
          </a:p>
          <a:p>
            <a:r>
              <a:rPr lang="zh-CN" altLang="en-US" dirty="0"/>
              <a:t>当两个迭代器都是结束时，或两个迭代器指向同一</a:t>
            </a:r>
            <a:r>
              <a:rPr lang="zh-CN" altLang="en-US"/>
              <a:t>页面的同一</a:t>
            </a:r>
            <a:r>
              <a:rPr lang="zh-CN" altLang="en-US" dirty="0"/>
              <a:t>索引时，才返回</a:t>
            </a:r>
            <a:r>
              <a:rPr lang="en-US" altLang="zh-CN" dirty="0"/>
              <a:t>true</a:t>
            </a:r>
          </a:p>
        </p:txBody>
      </p:sp>
      <p:pic>
        <p:nvPicPr>
          <p:cNvPr id="7" name="图片 6" descr="cf33077ff2597207e97be2dace32d81e"/>
          <p:cNvPicPr>
            <a:picLocks noChangeAspect="1"/>
          </p:cNvPicPr>
          <p:nvPr/>
        </p:nvPicPr>
        <p:blipFill>
          <a:blip r:embed="rId8"/>
          <a:stretch>
            <a:fillRect/>
          </a:stretch>
        </p:blipFill>
        <p:spPr>
          <a:xfrm>
            <a:off x="4955852" y="3561343"/>
            <a:ext cx="6953622" cy="299088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加锁操作</a:t>
            </a:r>
          </a:p>
        </p:txBody>
      </p:sp>
      <p:sp>
        <p:nvSpPr>
          <p:cNvPr id="5" name="文本框 4"/>
          <p:cNvSpPr txBox="1"/>
          <p:nvPr/>
        </p:nvSpPr>
        <p:spPr>
          <a:xfrm>
            <a:off x="585758" y="1898917"/>
            <a:ext cx="4064000" cy="1753235"/>
          </a:xfrm>
          <a:prstGeom prst="rect">
            <a:avLst/>
          </a:prstGeom>
          <a:noFill/>
        </p:spPr>
        <p:txBody>
          <a:bodyPr wrap="square" rtlCol="0">
            <a:spAutoFit/>
          </a:bodyPr>
          <a:lstStyle/>
          <a:p>
            <a:r>
              <a:rPr lang="zh-CN" altLang="en-US" dirty="0"/>
              <a:t>如果只用索引迭代器是线程不安全的，因为多个索引迭代器可能并发读写同一个页面导致线程安全问题</a:t>
            </a:r>
          </a:p>
          <a:p>
            <a:endParaRPr lang="zh-CN" altLang="en-US" dirty="0"/>
          </a:p>
          <a:p>
            <a:r>
              <a:rPr lang="zh-CN" altLang="en-US" dirty="0"/>
              <a:t>在项目中有三种锁，根锁，页面锁和事务锁，我们主要关注根锁的使用</a:t>
            </a:r>
          </a:p>
        </p:txBody>
      </p:sp>
      <p:pic>
        <p:nvPicPr>
          <p:cNvPr id="6" name="图片 5" descr="47c9979f17120fcc8637618f90ac1de6"/>
          <p:cNvPicPr>
            <a:picLocks noChangeAspect="1"/>
          </p:cNvPicPr>
          <p:nvPr/>
        </p:nvPicPr>
        <p:blipFill>
          <a:blip r:embed="rId7"/>
          <a:stretch>
            <a:fillRect/>
          </a:stretch>
        </p:blipFill>
        <p:spPr>
          <a:xfrm>
            <a:off x="5814695" y="704850"/>
            <a:ext cx="6009640" cy="1052830"/>
          </a:xfrm>
          <a:prstGeom prst="rect">
            <a:avLst/>
          </a:prstGeom>
        </p:spPr>
      </p:pic>
      <p:pic>
        <p:nvPicPr>
          <p:cNvPr id="8" name="图片 7" descr="4fa269f29a6e578d514251b7382af7b1"/>
          <p:cNvPicPr>
            <a:picLocks noChangeAspect="1"/>
          </p:cNvPicPr>
          <p:nvPr/>
        </p:nvPicPr>
        <p:blipFill>
          <a:blip r:embed="rId8"/>
          <a:stretch>
            <a:fillRect/>
          </a:stretch>
        </p:blipFill>
        <p:spPr>
          <a:xfrm>
            <a:off x="715010" y="5200650"/>
            <a:ext cx="11169650" cy="550545"/>
          </a:xfrm>
          <a:prstGeom prst="rect">
            <a:avLst/>
          </a:prstGeom>
        </p:spPr>
      </p:pic>
      <p:pic>
        <p:nvPicPr>
          <p:cNvPr id="10" name="图片 9" descr="2e82f29ffc0e2a0c6f46a464db74f211"/>
          <p:cNvPicPr>
            <a:picLocks noChangeAspect="1"/>
          </p:cNvPicPr>
          <p:nvPr/>
        </p:nvPicPr>
        <p:blipFill>
          <a:blip r:embed="rId9"/>
          <a:stretch>
            <a:fillRect/>
          </a:stretch>
        </p:blipFill>
        <p:spPr>
          <a:xfrm>
            <a:off x="6064250" y="1939290"/>
            <a:ext cx="5760085" cy="31438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3210"/>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加锁操作</a:t>
            </a:r>
          </a:p>
        </p:txBody>
      </p:sp>
      <p:sp>
        <p:nvSpPr>
          <p:cNvPr id="2" name="文本框 0"/>
          <p:cNvSpPr txBox="1"/>
          <p:nvPr/>
        </p:nvSpPr>
        <p:spPr>
          <a:xfrm>
            <a:off x="456697" y="1799473"/>
            <a:ext cx="4064000" cy="645160"/>
          </a:xfrm>
          <a:prstGeom prst="rect">
            <a:avLst/>
          </a:prstGeom>
          <a:noFill/>
        </p:spPr>
        <p:txBody>
          <a:bodyPr wrap="square" rtlCol="0">
            <a:spAutoFit/>
          </a:bodyPr>
          <a:lstStyle/>
          <a:p>
            <a:r>
              <a:rPr lang="zh-CN" altLang="en-US" dirty="0"/>
              <a:t>在树的</a:t>
            </a:r>
            <a:r>
              <a:rPr lang="en-US" altLang="zh-CN" dirty="0"/>
              <a:t>Get</a:t>
            </a:r>
            <a:r>
              <a:rPr lang="zh-CN" altLang="en-US" dirty="0"/>
              <a:t>，</a:t>
            </a:r>
            <a:r>
              <a:rPr lang="en-US" altLang="zh-CN" dirty="0"/>
              <a:t>Insert</a:t>
            </a:r>
            <a:r>
              <a:rPr lang="zh-CN" altLang="en-US" dirty="0"/>
              <a:t>，</a:t>
            </a:r>
            <a:r>
              <a:rPr lang="en-US" altLang="zh-CN" dirty="0"/>
              <a:t>Delete</a:t>
            </a:r>
            <a:r>
              <a:rPr lang="zh-CN" altLang="en-US" dirty="0"/>
              <a:t>方法中，都需要加锁以保证线程的安全性</a:t>
            </a:r>
          </a:p>
        </p:txBody>
      </p:sp>
      <p:pic>
        <p:nvPicPr>
          <p:cNvPr id="4" name="图片 3" descr="8e0144b947fe3b386fe9d153d9e63895"/>
          <p:cNvPicPr>
            <a:picLocks noChangeAspect="1"/>
          </p:cNvPicPr>
          <p:nvPr/>
        </p:nvPicPr>
        <p:blipFill>
          <a:blip r:embed="rId7"/>
          <a:stretch>
            <a:fillRect/>
          </a:stretch>
        </p:blipFill>
        <p:spPr>
          <a:xfrm>
            <a:off x="4064201" y="2297849"/>
            <a:ext cx="7847452" cy="3999434"/>
          </a:xfrm>
          <a:prstGeom prst="rect">
            <a:avLst/>
          </a:prstGeom>
        </p:spPr>
      </p:pic>
      <p:sp>
        <p:nvSpPr>
          <p:cNvPr id="5" name="文本框 4"/>
          <p:cNvSpPr txBox="1"/>
          <p:nvPr/>
        </p:nvSpPr>
        <p:spPr>
          <a:xfrm>
            <a:off x="280347" y="3491348"/>
            <a:ext cx="3367405" cy="922020"/>
          </a:xfrm>
          <a:prstGeom prst="rect">
            <a:avLst/>
          </a:prstGeom>
          <a:noFill/>
        </p:spPr>
        <p:txBody>
          <a:bodyPr wrap="square" rtlCol="0">
            <a:spAutoFit/>
          </a:bodyPr>
          <a:lstStyle/>
          <a:p>
            <a:r>
              <a:rPr lang="zh-CN" altLang="en-US" dirty="0"/>
              <a:t>在</a:t>
            </a:r>
            <a:r>
              <a:rPr lang="en-US" altLang="zh-CN" dirty="0" err="1"/>
              <a:t>GetValue</a:t>
            </a:r>
            <a:r>
              <a:rPr lang="zh-CN" altLang="en-US" dirty="0"/>
              <a:t>操作中，由于只需要进行读取操作，因此加上读锁即可</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加锁操作</a:t>
            </a:r>
          </a:p>
        </p:txBody>
      </p:sp>
      <p:sp>
        <p:nvSpPr>
          <p:cNvPr id="4" name="文本框 3"/>
          <p:cNvSpPr txBox="1"/>
          <p:nvPr/>
        </p:nvSpPr>
        <p:spPr>
          <a:xfrm>
            <a:off x="1146810" y="1892935"/>
            <a:ext cx="2771140" cy="922020"/>
          </a:xfrm>
          <a:prstGeom prst="rect">
            <a:avLst/>
          </a:prstGeom>
          <a:noFill/>
        </p:spPr>
        <p:txBody>
          <a:bodyPr wrap="square" rtlCol="0">
            <a:spAutoFit/>
          </a:bodyPr>
          <a:lstStyle/>
          <a:p>
            <a:r>
              <a:rPr lang="zh-CN" altLang="en-US"/>
              <a:t>在树的</a:t>
            </a:r>
            <a:r>
              <a:rPr lang="en-US" altLang="zh-CN"/>
              <a:t>Insert</a:t>
            </a:r>
            <a:r>
              <a:rPr lang="zh-CN" altLang="en-US"/>
              <a:t>以及</a:t>
            </a:r>
            <a:r>
              <a:rPr lang="en-US" altLang="zh-CN"/>
              <a:t>Delete</a:t>
            </a:r>
            <a:r>
              <a:rPr lang="zh-CN" altLang="en-US"/>
              <a:t>方法中，由于都涉及修改的操作，所以需要加上写锁</a:t>
            </a:r>
          </a:p>
        </p:txBody>
      </p:sp>
      <p:pic>
        <p:nvPicPr>
          <p:cNvPr id="6" name="图片 5" descr="a182d6e9785122d803852946cd04d1bb"/>
          <p:cNvPicPr>
            <a:picLocks noChangeAspect="1"/>
          </p:cNvPicPr>
          <p:nvPr/>
        </p:nvPicPr>
        <p:blipFill>
          <a:blip r:embed="rId7"/>
          <a:stretch>
            <a:fillRect/>
          </a:stretch>
        </p:blipFill>
        <p:spPr>
          <a:xfrm>
            <a:off x="145224" y="3541912"/>
            <a:ext cx="6608779" cy="2326866"/>
          </a:xfrm>
          <a:prstGeom prst="rect">
            <a:avLst/>
          </a:prstGeom>
        </p:spPr>
      </p:pic>
      <p:pic>
        <p:nvPicPr>
          <p:cNvPr id="7" name="图片 6" descr="9a86ceda7f716913771d3bc0818e75fa"/>
          <p:cNvPicPr>
            <a:picLocks noChangeAspect="1"/>
          </p:cNvPicPr>
          <p:nvPr/>
        </p:nvPicPr>
        <p:blipFill>
          <a:blip r:embed="rId8"/>
          <a:stretch>
            <a:fillRect/>
          </a:stretch>
        </p:blipFill>
        <p:spPr>
          <a:xfrm>
            <a:off x="6948267" y="754811"/>
            <a:ext cx="5022306" cy="518297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测试结果</a:t>
            </a:r>
          </a:p>
        </p:txBody>
      </p:sp>
      <p:pic>
        <p:nvPicPr>
          <p:cNvPr id="2" name="图片 0" descr="b_plus_tree_concurrent_test_result"/>
          <p:cNvPicPr>
            <a:picLocks noChangeAspect="1"/>
          </p:cNvPicPr>
          <p:nvPr/>
        </p:nvPicPr>
        <p:blipFill>
          <a:blip r:embed="rId7"/>
          <a:stretch>
            <a:fillRect/>
          </a:stretch>
        </p:blipFill>
        <p:spPr>
          <a:xfrm>
            <a:off x="715010" y="1905000"/>
            <a:ext cx="4000500" cy="2317750"/>
          </a:xfrm>
          <a:prstGeom prst="rect">
            <a:avLst/>
          </a:prstGeom>
        </p:spPr>
      </p:pic>
      <p:pic>
        <p:nvPicPr>
          <p:cNvPr id="4" name="图片 3" descr="b_plus_tree_delete_test_result"/>
          <p:cNvPicPr>
            <a:picLocks noChangeAspect="1"/>
          </p:cNvPicPr>
          <p:nvPr/>
        </p:nvPicPr>
        <p:blipFill>
          <a:blip r:embed="rId8"/>
          <a:stretch>
            <a:fillRect/>
          </a:stretch>
        </p:blipFill>
        <p:spPr>
          <a:xfrm>
            <a:off x="4812665" y="835660"/>
            <a:ext cx="4650740" cy="2334260"/>
          </a:xfrm>
          <a:prstGeom prst="rect">
            <a:avLst/>
          </a:prstGeom>
        </p:spPr>
      </p:pic>
      <p:pic>
        <p:nvPicPr>
          <p:cNvPr id="5" name="图片 4" descr="b_plus_tree_insert_test_result"/>
          <p:cNvPicPr>
            <a:picLocks noChangeAspect="1"/>
          </p:cNvPicPr>
          <p:nvPr/>
        </p:nvPicPr>
        <p:blipFill>
          <a:blip r:embed="rId9"/>
          <a:stretch>
            <a:fillRect/>
          </a:stretch>
        </p:blipFill>
        <p:spPr>
          <a:xfrm>
            <a:off x="4923155" y="3509010"/>
            <a:ext cx="4567555" cy="23361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reeform 2"/>
          <p:cNvSpPr/>
          <p:nvPr/>
        </p:nvSpPr>
        <p:spPr>
          <a:xfrm rot="462281">
            <a:off x="-6748810" y="2800580"/>
            <a:ext cx="12718823" cy="3571869"/>
          </a:xfrm>
          <a:custGeom>
            <a:avLst/>
            <a:gdLst/>
            <a:ahLst/>
            <a:cxnLst/>
            <a:rect l="l" t="t" r="r" b="b"/>
            <a:pathLst>
              <a:path w="19078235" h="5357804">
                <a:moveTo>
                  <a:pt x="0" y="0"/>
                </a:moveTo>
                <a:lnTo>
                  <a:pt x="19078234" y="0"/>
                </a:lnTo>
                <a:lnTo>
                  <a:pt x="19078234" y="5357804"/>
                </a:lnTo>
                <a:lnTo>
                  <a:pt x="0" y="5357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159" name="Freeform 3"/>
          <p:cNvSpPr/>
          <p:nvPr/>
        </p:nvSpPr>
        <p:spPr>
          <a:xfrm rot="-10205545">
            <a:off x="6308842" y="661776"/>
            <a:ext cx="12718823" cy="3571869"/>
          </a:xfrm>
          <a:custGeom>
            <a:avLst/>
            <a:gdLst/>
            <a:ahLst/>
            <a:cxnLst/>
            <a:rect l="l" t="t" r="r" b="b"/>
            <a:pathLst>
              <a:path w="19078235" h="5357804">
                <a:moveTo>
                  <a:pt x="0" y="0"/>
                </a:moveTo>
                <a:lnTo>
                  <a:pt x="19078235" y="0"/>
                </a:lnTo>
                <a:lnTo>
                  <a:pt x="19078235" y="5357804"/>
                </a:lnTo>
                <a:lnTo>
                  <a:pt x="0" y="5357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160" name="Freeform 4"/>
          <p:cNvSpPr/>
          <p:nvPr/>
        </p:nvSpPr>
        <p:spPr>
          <a:xfrm rot="-10800000">
            <a:off x="6816974" y="-66288"/>
            <a:ext cx="11702560" cy="3286469"/>
          </a:xfrm>
          <a:custGeom>
            <a:avLst/>
            <a:gdLst/>
            <a:ahLst/>
            <a:cxnLst/>
            <a:rect l="l" t="t" r="r" b="b"/>
            <a:pathLst>
              <a:path w="17553841" h="4929704">
                <a:moveTo>
                  <a:pt x="0" y="0"/>
                </a:moveTo>
                <a:lnTo>
                  <a:pt x="17553841" y="0"/>
                </a:lnTo>
                <a:lnTo>
                  <a:pt x="17553841" y="4929703"/>
                </a:lnTo>
                <a:lnTo>
                  <a:pt x="0" y="4929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161" name="Freeform 5"/>
          <p:cNvSpPr/>
          <p:nvPr/>
        </p:nvSpPr>
        <p:spPr>
          <a:xfrm>
            <a:off x="-6327535" y="3637819"/>
            <a:ext cx="11702560" cy="3286469"/>
          </a:xfrm>
          <a:custGeom>
            <a:avLst/>
            <a:gdLst/>
            <a:ahLst/>
            <a:cxnLst/>
            <a:rect l="l" t="t" r="r" b="b"/>
            <a:pathLst>
              <a:path w="17553841" h="4929704">
                <a:moveTo>
                  <a:pt x="0" y="0"/>
                </a:moveTo>
                <a:lnTo>
                  <a:pt x="17553841" y="0"/>
                </a:lnTo>
                <a:lnTo>
                  <a:pt x="17553841" y="4929703"/>
                </a:lnTo>
                <a:lnTo>
                  <a:pt x="0" y="4929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grpSp>
        <p:nvGrpSpPr>
          <p:cNvPr id="162" name="Group 9"/>
          <p:cNvGrpSpPr/>
          <p:nvPr/>
        </p:nvGrpSpPr>
        <p:grpSpPr>
          <a:xfrm>
            <a:off x="4586393" y="4398433"/>
            <a:ext cx="6084570" cy="377190"/>
            <a:chOff x="0" y="0"/>
            <a:chExt cx="946809" cy="171697"/>
          </a:xfrm>
        </p:grpSpPr>
        <p:sp>
          <p:nvSpPr>
            <p:cNvPr id="163" name="Freeform 10"/>
            <p:cNvSpPr/>
            <p:nvPr/>
          </p:nvSpPr>
          <p:spPr>
            <a:xfrm>
              <a:off x="0" y="0"/>
              <a:ext cx="946809" cy="171697"/>
            </a:xfrm>
            <a:custGeom>
              <a:avLst/>
              <a:gdLst/>
              <a:ahLst/>
              <a:cxnLst/>
              <a:rect l="l" t="t" r="r" b="b"/>
              <a:pathLst>
                <a:path w="946809" h="171697">
                  <a:moveTo>
                    <a:pt x="85849" y="0"/>
                  </a:moveTo>
                  <a:lnTo>
                    <a:pt x="860960" y="0"/>
                  </a:lnTo>
                  <a:cubicBezTo>
                    <a:pt x="908373" y="0"/>
                    <a:pt x="946809" y="38436"/>
                    <a:pt x="946809" y="85849"/>
                  </a:cubicBezTo>
                  <a:lnTo>
                    <a:pt x="946809" y="85849"/>
                  </a:lnTo>
                  <a:cubicBezTo>
                    <a:pt x="946809" y="108617"/>
                    <a:pt x="937764" y="130453"/>
                    <a:pt x="921664" y="146553"/>
                  </a:cubicBezTo>
                  <a:cubicBezTo>
                    <a:pt x="905565" y="162652"/>
                    <a:pt x="883729" y="171697"/>
                    <a:pt x="860960" y="171697"/>
                  </a:cubicBezTo>
                  <a:lnTo>
                    <a:pt x="85849" y="171697"/>
                  </a:lnTo>
                  <a:cubicBezTo>
                    <a:pt x="38436" y="171697"/>
                    <a:pt x="0" y="133261"/>
                    <a:pt x="0" y="85849"/>
                  </a:cubicBezTo>
                  <a:lnTo>
                    <a:pt x="0" y="85849"/>
                  </a:lnTo>
                  <a:cubicBezTo>
                    <a:pt x="0" y="38436"/>
                    <a:pt x="38436" y="0"/>
                    <a:pt x="85849" y="0"/>
                  </a:cubicBezTo>
                  <a:close/>
                </a:path>
              </a:pathLst>
            </a:custGeom>
            <a:solidFill>
              <a:srgbClr val="062468"/>
            </a:solidFill>
            <a:ln cap="rnd">
              <a:noFill/>
              <a:prstDash val="solid"/>
              <a:round/>
            </a:ln>
          </p:spPr>
          <p:txBody>
            <a:bodyPr/>
            <a:lstStyle/>
            <a:p>
              <a:endParaRPr/>
            </a:p>
          </p:txBody>
        </p:sp>
        <p:sp>
          <p:nvSpPr>
            <p:cNvPr id="164" name="TextBox 11"/>
            <p:cNvSpPr txBox="1"/>
            <p:nvPr/>
          </p:nvSpPr>
          <p:spPr>
            <a:xfrm>
              <a:off x="0" y="-47625"/>
              <a:ext cx="946809" cy="219322"/>
            </a:xfrm>
            <a:prstGeom prst="rect">
              <a:avLst/>
            </a:prstGeom>
          </p:spPr>
          <p:txBody>
            <a:bodyPr lIns="50800" tIns="50800" rIns="50800" bIns="50800" rtlCol="0" anchor="ctr"/>
            <a:lstStyle/>
            <a:p>
              <a:pPr marL="0" lvl="0" indent="0" algn="ctr">
                <a:lnSpc>
                  <a:spcPts val="3210"/>
                </a:lnSpc>
                <a:spcBef>
                  <a:spcPct val="0"/>
                </a:spcBef>
              </a:pPr>
              <a:endParaRPr/>
            </a:p>
          </p:txBody>
        </p:sp>
      </p:grpSp>
      <p:sp>
        <p:nvSpPr>
          <p:cNvPr id="165" name="TextBox 12"/>
          <p:cNvSpPr txBox="1"/>
          <p:nvPr/>
        </p:nvSpPr>
        <p:spPr>
          <a:xfrm>
            <a:off x="1393613" y="1761628"/>
            <a:ext cx="9277350" cy="1123315"/>
          </a:xfrm>
          <a:prstGeom prst="rect">
            <a:avLst/>
          </a:prstGeom>
        </p:spPr>
        <p:txBody>
          <a:bodyPr lIns="0" tIns="0" rIns="0" bIns="0" rtlCol="0" anchor="t">
            <a:spAutoFit/>
          </a:bodyPr>
          <a:lstStyle/>
          <a:p>
            <a:pPr marL="0" indent="0" algn="ctr" defTabSz="914400">
              <a:lnSpc>
                <a:spcPct val="100000"/>
              </a:lnSpc>
              <a:spcBef>
                <a:spcPts val="0"/>
              </a:spcBef>
              <a:spcAft>
                <a:spcPts val="0"/>
              </a:spcAft>
            </a:pPr>
            <a:r>
              <a:rPr lang="zh-CN" altLang="en-US" sz="7300" b="1">
                <a:solidFill>
                  <a:srgbClr val="1E1E1E">
                    <a:alpha val="100000"/>
                  </a:srgbClr>
                </a:solidFill>
                <a:latin typeface="思源黑体 2 Heavy"/>
                <a:ea typeface="思源黑体 2 Heavy"/>
                <a:cs typeface="思源黑体 2 Heavy"/>
                <a:sym typeface="思源黑体 2 Heavy"/>
              </a:rPr>
              <a:t>感谢聆听</a:t>
            </a:r>
          </a:p>
        </p:txBody>
      </p:sp>
      <p:sp>
        <p:nvSpPr>
          <p:cNvPr id="171" name="TextBox 14"/>
          <p:cNvSpPr txBox="1"/>
          <p:nvPr/>
        </p:nvSpPr>
        <p:spPr>
          <a:xfrm>
            <a:off x="4791335" y="4398433"/>
            <a:ext cx="5489786" cy="385445"/>
          </a:xfrm>
          <a:prstGeom prst="rect">
            <a:avLst/>
          </a:prstGeom>
        </p:spPr>
        <p:txBody>
          <a:bodyPr wrap="square" lIns="0" tIns="0" rIns="0" bIns="0" rtlCol="0" anchor="t">
            <a:spAutoFit/>
          </a:bodyPr>
          <a:lstStyle/>
          <a:p>
            <a:pPr algn="ctr">
              <a:lnSpc>
                <a:spcPts val="3010"/>
              </a:lnSpc>
            </a:pPr>
            <a:r>
              <a:rPr lang="zh-CN" altLang="en-US" sz="1435" b="1">
                <a:solidFill>
                  <a:srgbClr val="FFFFFF"/>
                </a:solidFill>
                <a:latin typeface="思源黑体 2 Medium" panose="020B0600000000000000" charset="-122"/>
                <a:ea typeface="思源黑体 2 Medium" panose="020B0600000000000000" charset="-122"/>
                <a:cs typeface="思源黑体 2 Medium" panose="020B0600000000000000" charset="-122"/>
                <a:sym typeface="思源黑体 2 Medium" panose="020B0600000000000000" charset="-122"/>
              </a:rPr>
              <a:t>小组成员：徐博宇，韩有林，罗梓月，任钟灵</a:t>
            </a:r>
          </a:p>
        </p:txBody>
      </p:sp>
      <p:sp>
        <p:nvSpPr>
          <p:cNvPr id="172" name="TextBox 15"/>
          <p:cNvSpPr txBox="1"/>
          <p:nvPr/>
        </p:nvSpPr>
        <p:spPr>
          <a:xfrm>
            <a:off x="619762" y="395647"/>
            <a:ext cx="2570291" cy="281432"/>
          </a:xfrm>
          <a:prstGeom prst="rect">
            <a:avLst/>
          </a:prstGeom>
        </p:spPr>
        <p:txBody>
          <a:bodyPr lIns="0" tIns="0" rIns="0" bIns="0" rtlCol="0" anchor="t">
            <a:spAutoFit/>
          </a:bodyPr>
          <a:lstStyle/>
          <a:p>
            <a:pPr algn="l">
              <a:lnSpc>
                <a:spcPts val="3170"/>
              </a:lnSpc>
            </a:pPr>
            <a:r>
              <a:rPr lang="en-US" sz="1400">
                <a:solidFill>
                  <a:srgbClr val="1E1E1E"/>
                </a:solidFill>
                <a:latin typeface="Akzidenz-Grotesk" panose="02000503030000020003"/>
                <a:ea typeface="Akzidenz-Grotesk" panose="02000503030000020003"/>
                <a:cs typeface="Akzidenz-Grotesk" panose="02000503030000020003"/>
                <a:sym typeface="Akzidenz-Grotesk" panose="02000503030000020003"/>
              </a:rPr>
              <a:t>GRADUATION THESIS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可扩展哈希表实现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2" name="文本框 1"/>
          <p:cNvSpPr txBox="1"/>
          <p:nvPr/>
        </p:nvSpPr>
        <p:spPr>
          <a:xfrm>
            <a:off x="403225" y="1749425"/>
            <a:ext cx="4397375" cy="1476375"/>
          </a:xfrm>
          <a:prstGeom prst="rect">
            <a:avLst/>
          </a:prstGeom>
          <a:noFill/>
        </p:spPr>
        <p:txBody>
          <a:bodyPr wrap="square" rtlCol="0">
            <a:spAutoFit/>
          </a:bodyPr>
          <a:lstStyle/>
          <a:p>
            <a:r>
              <a:rPr lang="en-US" altLang="zh-CN"/>
              <a:t>Insert</a:t>
            </a:r>
            <a:r>
              <a:rPr lang="zh-CN" altLang="en-US"/>
              <a:t>方法</a:t>
            </a:r>
          </a:p>
          <a:p>
            <a:r>
              <a:rPr lang="zh-CN" altLang="en-US"/>
              <a:t>先计算索引并获取对应桶，如果键已存在，则更新，如果键不存在，则插入</a:t>
            </a:r>
          </a:p>
          <a:p>
            <a:r>
              <a:rPr lang="zh-CN" altLang="en-US"/>
              <a:t>桶如果未满，则直接插入</a:t>
            </a:r>
          </a:p>
          <a:p>
            <a:endParaRPr lang="zh-CN" altLang="en-US"/>
          </a:p>
        </p:txBody>
      </p:sp>
      <p:pic>
        <p:nvPicPr>
          <p:cNvPr id="3" name="图片 2" descr="b75558f4063e6a2613a53d9051696089"/>
          <p:cNvPicPr>
            <a:picLocks noChangeAspect="1"/>
          </p:cNvPicPr>
          <p:nvPr/>
        </p:nvPicPr>
        <p:blipFill>
          <a:blip r:embed="rId6"/>
          <a:stretch>
            <a:fillRect/>
          </a:stretch>
        </p:blipFill>
        <p:spPr>
          <a:xfrm>
            <a:off x="5406390" y="427990"/>
            <a:ext cx="6579235" cy="50622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可扩展哈希表实现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5" name="文本框 4"/>
          <p:cNvSpPr txBox="1"/>
          <p:nvPr/>
        </p:nvSpPr>
        <p:spPr>
          <a:xfrm>
            <a:off x="1139190" y="1807845"/>
            <a:ext cx="4064000" cy="1753235"/>
          </a:xfrm>
          <a:prstGeom prst="rect">
            <a:avLst/>
          </a:prstGeom>
          <a:noFill/>
        </p:spPr>
        <p:txBody>
          <a:bodyPr wrap="square" rtlCol="0">
            <a:spAutoFit/>
          </a:bodyPr>
          <a:lstStyle/>
          <a:p>
            <a:r>
              <a:rPr lang="en-US" altLang="zh-CN"/>
              <a:t>Insert</a:t>
            </a:r>
            <a:r>
              <a:rPr lang="zh-CN" altLang="en-US"/>
              <a:t>方法</a:t>
            </a:r>
          </a:p>
          <a:p>
            <a:r>
              <a:rPr lang="zh-CN" altLang="en-US"/>
              <a:t>如果已满，则需要考虑增加桶的深度和扩容哈希表</a:t>
            </a:r>
          </a:p>
          <a:p>
            <a:r>
              <a:rPr lang="zh-CN" altLang="en-US"/>
              <a:t>扩展哈希表时，采用大小乘</a:t>
            </a:r>
            <a:r>
              <a:rPr lang="en-US" altLang="zh-CN"/>
              <a:t>2</a:t>
            </a:r>
            <a:r>
              <a:rPr lang="zh-CN" altLang="en-US"/>
              <a:t>的方式进行扩容，并需要重新计算每个元素的对应位置</a:t>
            </a:r>
          </a:p>
        </p:txBody>
      </p:sp>
      <p:pic>
        <p:nvPicPr>
          <p:cNvPr id="6" name="图片 5" descr="3de30546404208a7358b002af50d8381"/>
          <p:cNvPicPr>
            <a:picLocks noChangeAspect="1"/>
          </p:cNvPicPr>
          <p:nvPr/>
        </p:nvPicPr>
        <p:blipFill>
          <a:blip r:embed="rId7"/>
          <a:srcRect l="203" r="-203" b="67170"/>
          <a:stretch>
            <a:fillRect/>
          </a:stretch>
        </p:blipFill>
        <p:spPr>
          <a:xfrm>
            <a:off x="586840" y="3619734"/>
            <a:ext cx="5336209" cy="2906356"/>
          </a:xfrm>
          <a:prstGeom prst="rect">
            <a:avLst/>
          </a:prstGeom>
        </p:spPr>
      </p:pic>
      <p:pic>
        <p:nvPicPr>
          <p:cNvPr id="2" name="图片 1" descr="3de30546404208a7358b002af50d8381"/>
          <p:cNvPicPr>
            <a:picLocks noChangeAspect="1"/>
          </p:cNvPicPr>
          <p:nvPr/>
        </p:nvPicPr>
        <p:blipFill>
          <a:blip r:embed="rId7"/>
          <a:srcRect l="-874" t="32332" r="-203"/>
          <a:stretch>
            <a:fillRect/>
          </a:stretch>
        </p:blipFill>
        <p:spPr>
          <a:xfrm>
            <a:off x="5787966" y="42394"/>
            <a:ext cx="5837788" cy="64836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可扩展哈希表实现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5" name="文本框 4"/>
          <p:cNvSpPr txBox="1"/>
          <p:nvPr/>
        </p:nvSpPr>
        <p:spPr>
          <a:xfrm>
            <a:off x="490935" y="1866065"/>
            <a:ext cx="2623185" cy="2306955"/>
          </a:xfrm>
          <a:prstGeom prst="rect">
            <a:avLst/>
          </a:prstGeom>
          <a:noFill/>
        </p:spPr>
        <p:txBody>
          <a:bodyPr wrap="square" rtlCol="0">
            <a:spAutoFit/>
          </a:bodyPr>
          <a:lstStyle/>
          <a:p>
            <a:r>
              <a:rPr lang="en-US" altLang="zh-CN" dirty="0"/>
              <a:t>Insert</a:t>
            </a:r>
            <a:r>
              <a:rPr lang="zh-CN" altLang="en-US" dirty="0"/>
              <a:t>方法</a:t>
            </a:r>
          </a:p>
          <a:p>
            <a:r>
              <a:rPr lang="zh-CN" altLang="en-US" dirty="0"/>
              <a:t>如果已满，则需要考虑增加桶的深度和扩容哈希表</a:t>
            </a:r>
          </a:p>
          <a:p>
            <a:r>
              <a:rPr lang="zh-CN" altLang="en-US" dirty="0"/>
              <a:t>扩展哈希表时，采用大小乘</a:t>
            </a:r>
            <a:r>
              <a:rPr lang="en-US" altLang="zh-CN" dirty="0"/>
              <a:t>2</a:t>
            </a:r>
            <a:r>
              <a:rPr lang="zh-CN" altLang="en-US" dirty="0"/>
              <a:t>的方式进行扩容，并需要重新计算每个元素的对应位置</a:t>
            </a:r>
          </a:p>
        </p:txBody>
      </p:sp>
      <p:pic>
        <p:nvPicPr>
          <p:cNvPr id="4" name="图片 3" descr="图示&#10;&#10;AI 生成的内容可能不正确。"/>
          <p:cNvPicPr>
            <a:picLocks noChangeAspect="1"/>
          </p:cNvPicPr>
          <p:nvPr/>
        </p:nvPicPr>
        <p:blipFill>
          <a:blip r:embed="rId7"/>
          <a:stretch>
            <a:fillRect/>
          </a:stretch>
        </p:blipFill>
        <p:spPr>
          <a:xfrm>
            <a:off x="7412623" y="77887"/>
            <a:ext cx="4378088" cy="1947269"/>
          </a:xfrm>
          <a:prstGeom prst="rect">
            <a:avLst/>
          </a:prstGeom>
        </p:spPr>
      </p:pic>
      <p:pic>
        <p:nvPicPr>
          <p:cNvPr id="8" name="图片 7" descr="图示&#10;&#10;AI 生成的内容可能不正确。"/>
          <p:cNvPicPr>
            <a:picLocks noChangeAspect="1"/>
          </p:cNvPicPr>
          <p:nvPr/>
        </p:nvPicPr>
        <p:blipFill>
          <a:blip r:embed="rId8"/>
          <a:stretch>
            <a:fillRect/>
          </a:stretch>
        </p:blipFill>
        <p:spPr>
          <a:xfrm>
            <a:off x="3488224" y="1445455"/>
            <a:ext cx="3262149" cy="2137984"/>
          </a:xfrm>
          <a:prstGeom prst="rect">
            <a:avLst/>
          </a:prstGeom>
        </p:spPr>
      </p:pic>
      <p:pic>
        <p:nvPicPr>
          <p:cNvPr id="10" name="图片 9" descr="图示&#10;&#10;AI 生成的内容可能不正确。"/>
          <p:cNvPicPr>
            <a:picLocks noChangeAspect="1"/>
          </p:cNvPicPr>
          <p:nvPr/>
        </p:nvPicPr>
        <p:blipFill>
          <a:blip r:embed="rId9"/>
          <a:stretch>
            <a:fillRect/>
          </a:stretch>
        </p:blipFill>
        <p:spPr>
          <a:xfrm>
            <a:off x="7663855" y="1880971"/>
            <a:ext cx="4458415" cy="2848431"/>
          </a:xfrm>
          <a:prstGeom prst="rect">
            <a:avLst/>
          </a:prstGeom>
        </p:spPr>
      </p:pic>
      <p:pic>
        <p:nvPicPr>
          <p:cNvPr id="12" name="图片 11" descr="手机屏幕截图&#10;&#10;AI 生成的内容可能不正确。"/>
          <p:cNvPicPr>
            <a:picLocks noChangeAspect="1"/>
          </p:cNvPicPr>
          <p:nvPr/>
        </p:nvPicPr>
        <p:blipFill>
          <a:blip r:embed="rId10"/>
          <a:stretch>
            <a:fillRect/>
          </a:stretch>
        </p:blipFill>
        <p:spPr>
          <a:xfrm>
            <a:off x="3514900" y="225864"/>
            <a:ext cx="3457670" cy="1219591"/>
          </a:xfrm>
          <a:prstGeom prst="rect">
            <a:avLst/>
          </a:prstGeom>
        </p:spPr>
      </p:pic>
      <p:pic>
        <p:nvPicPr>
          <p:cNvPr id="14" name="图片 13" descr="图示&#10;&#10;AI 生成的内容可能不正确。"/>
          <p:cNvPicPr>
            <a:picLocks noChangeAspect="1"/>
          </p:cNvPicPr>
          <p:nvPr/>
        </p:nvPicPr>
        <p:blipFill>
          <a:blip r:embed="rId11"/>
          <a:stretch>
            <a:fillRect/>
          </a:stretch>
        </p:blipFill>
        <p:spPr>
          <a:xfrm>
            <a:off x="5545373" y="3547223"/>
            <a:ext cx="2419640" cy="26249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p:cNvSpPr/>
          <p:nvPr/>
        </p:nvSpPr>
        <p:spPr>
          <a:xfrm rot="10710300">
            <a:off x="-2881322" y="1680"/>
            <a:ext cx="5288238" cy="1485114"/>
          </a:xfrm>
          <a:custGeom>
            <a:avLst/>
            <a:gdLst/>
            <a:ahLst/>
            <a:cxnLst/>
            <a:rect l="l" t="t" r="r" b="b"/>
            <a:pathLst>
              <a:path w="7932358" h="2227671">
                <a:moveTo>
                  <a:pt x="0" y="0"/>
                </a:moveTo>
                <a:lnTo>
                  <a:pt x="7932358" y="0"/>
                </a:lnTo>
                <a:lnTo>
                  <a:pt x="7932358" y="2227670"/>
                </a:lnTo>
                <a:lnTo>
                  <a:pt x="0" y="2227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2" name="Freeform 3"/>
          <p:cNvSpPr/>
          <p:nvPr/>
        </p:nvSpPr>
        <p:spPr>
          <a:xfrm rot="10248018">
            <a:off x="-2670050" y="2575"/>
            <a:ext cx="4865696" cy="1366450"/>
          </a:xfrm>
          <a:custGeom>
            <a:avLst/>
            <a:gdLst/>
            <a:ahLst/>
            <a:cxnLst/>
            <a:rect l="l" t="t" r="r" b="b"/>
            <a:pathLst>
              <a:path w="7298545" h="2049675">
                <a:moveTo>
                  <a:pt x="0" y="0"/>
                </a:moveTo>
                <a:lnTo>
                  <a:pt x="7298544" y="0"/>
                </a:lnTo>
                <a:lnTo>
                  <a:pt x="7298544" y="2049674"/>
                </a:lnTo>
                <a:lnTo>
                  <a:pt x="0" y="2049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37" name="TextBox 8"/>
          <p:cNvSpPr txBox="1"/>
          <p:nvPr/>
        </p:nvSpPr>
        <p:spPr>
          <a:xfrm>
            <a:off x="715137" y="835660"/>
            <a:ext cx="4528598" cy="768985"/>
          </a:xfrm>
          <a:prstGeom prst="rect">
            <a:avLst/>
          </a:prstGeom>
        </p:spPr>
        <p:txBody>
          <a:bodyPr lIns="0" tIns="0" rIns="0" bIns="0" rtlCol="0" anchor="t">
            <a:spAutoFit/>
          </a:bodyPr>
          <a:lstStyle/>
          <a:p>
            <a:pPr marL="0" lvl="0" indent="0" algn="l">
              <a:lnSpc>
                <a:spcPts val="6000"/>
              </a:lnSpc>
              <a:spcBef>
                <a:spcPct val="0"/>
              </a:spcBef>
            </a:pPr>
            <a:r>
              <a:rPr lang="zh-CN" altLang="en-US" sz="2400" b="1">
                <a:solidFill>
                  <a:srgbClr val="100F0D"/>
                </a:solidFill>
                <a:latin typeface="微软雅黑" panose="020B0503020204020204" charset="-122"/>
                <a:cs typeface="思源黑体 3 Heavy" panose="020B0A00000000000000" charset="-122"/>
                <a:sym typeface="思源黑体 3 Heavy" panose="020B0A00000000000000" charset="-122"/>
              </a:rPr>
              <a:t>可扩展哈希表实现</a:t>
            </a:r>
          </a:p>
        </p:txBody>
      </p:sp>
      <p:sp>
        <p:nvSpPr>
          <p:cNvPr id="38" name="Freeform 9"/>
          <p:cNvSpPr/>
          <p:nvPr/>
        </p:nvSpPr>
        <p:spPr>
          <a:xfrm>
            <a:off x="9698799" y="5417690"/>
            <a:ext cx="5373358" cy="1509018"/>
          </a:xfrm>
          <a:custGeom>
            <a:avLst/>
            <a:gdLst/>
            <a:ahLst/>
            <a:cxnLst/>
            <a:rect l="l" t="t" r="r" b="b"/>
            <a:pathLst>
              <a:path w="8060037" h="2263527">
                <a:moveTo>
                  <a:pt x="0" y="0"/>
                </a:moveTo>
                <a:lnTo>
                  <a:pt x="8060037" y="0"/>
                </a:lnTo>
                <a:lnTo>
                  <a:pt x="8060037" y="2263528"/>
                </a:lnTo>
                <a:lnTo>
                  <a:pt x="0" y="2263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39" name="Freeform 10"/>
          <p:cNvSpPr/>
          <p:nvPr/>
        </p:nvSpPr>
        <p:spPr>
          <a:xfrm>
            <a:off x="9893063" y="5490436"/>
            <a:ext cx="5373358" cy="1509018"/>
          </a:xfrm>
          <a:custGeom>
            <a:avLst/>
            <a:gdLst/>
            <a:ahLst/>
            <a:cxnLst/>
            <a:rect l="l" t="t" r="r" b="b"/>
            <a:pathLst>
              <a:path w="8060037" h="2263527">
                <a:moveTo>
                  <a:pt x="0" y="0"/>
                </a:moveTo>
                <a:lnTo>
                  <a:pt x="8060037" y="0"/>
                </a:lnTo>
                <a:lnTo>
                  <a:pt x="8060037" y="2263527"/>
                </a:lnTo>
                <a:lnTo>
                  <a:pt x="0" y="226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2" name="文本框 1"/>
          <p:cNvSpPr txBox="1"/>
          <p:nvPr/>
        </p:nvSpPr>
        <p:spPr>
          <a:xfrm>
            <a:off x="403225" y="1749425"/>
            <a:ext cx="4397375" cy="1753235"/>
          </a:xfrm>
          <a:prstGeom prst="rect">
            <a:avLst/>
          </a:prstGeom>
          <a:noFill/>
        </p:spPr>
        <p:txBody>
          <a:bodyPr wrap="square" rtlCol="0">
            <a:spAutoFit/>
          </a:bodyPr>
          <a:lstStyle/>
          <a:p>
            <a:r>
              <a:rPr lang="en-US" altLang="zh-CN"/>
              <a:t>Remove</a:t>
            </a:r>
            <a:r>
              <a:rPr lang="zh-CN" altLang="en-US"/>
              <a:t>方法</a:t>
            </a:r>
          </a:p>
          <a:p>
            <a:r>
              <a:rPr lang="zh-CN" altLang="en-US"/>
              <a:t>先计算哈希值，再将删除操作委托到对应桶</a:t>
            </a:r>
          </a:p>
          <a:p>
            <a:r>
              <a:rPr lang="zh-CN" altLang="en-US"/>
              <a:t>桶的删除操作则是逐个遍历，找到了就删除</a:t>
            </a:r>
          </a:p>
          <a:p>
            <a:endParaRPr lang="zh-CN" altLang="en-US"/>
          </a:p>
        </p:txBody>
      </p:sp>
      <p:pic>
        <p:nvPicPr>
          <p:cNvPr id="3" name="图片 2" descr="aefa53b5ebe7e1f34279f5143742c5cc"/>
          <p:cNvPicPr>
            <a:picLocks noChangeAspect="1"/>
          </p:cNvPicPr>
          <p:nvPr/>
        </p:nvPicPr>
        <p:blipFill>
          <a:blip r:embed="rId7"/>
          <a:stretch>
            <a:fillRect/>
          </a:stretch>
        </p:blipFill>
        <p:spPr>
          <a:xfrm>
            <a:off x="5434965" y="725805"/>
            <a:ext cx="6506210" cy="1565275"/>
          </a:xfrm>
          <a:prstGeom prst="rect">
            <a:avLst/>
          </a:prstGeom>
        </p:spPr>
      </p:pic>
      <p:pic>
        <p:nvPicPr>
          <p:cNvPr id="4" name="图片 3" descr="42dcd1f7bc57d38787c4d08c0731dbe2"/>
          <p:cNvPicPr>
            <a:picLocks noChangeAspect="1"/>
          </p:cNvPicPr>
          <p:nvPr/>
        </p:nvPicPr>
        <p:blipFill>
          <a:blip r:embed="rId8"/>
          <a:stretch>
            <a:fillRect/>
          </a:stretch>
        </p:blipFill>
        <p:spPr>
          <a:xfrm>
            <a:off x="5435600" y="2614295"/>
            <a:ext cx="6487795" cy="2223135"/>
          </a:xfrm>
          <a:prstGeom prst="rect">
            <a:avLst/>
          </a:prstGeom>
        </p:spPr>
      </p:pic>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3103</Words>
  <Application>Microsoft Office PowerPoint</Application>
  <PresentationFormat>宽屏</PresentationFormat>
  <Paragraphs>266</Paragraphs>
  <Slides>55</Slides>
  <Notes>42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55</vt:i4>
      </vt:variant>
    </vt:vector>
  </HeadingPairs>
  <TitlesOfParts>
    <vt:vector size="63" baseType="lpstr">
      <vt:lpstr>Akzidenz-Grotesk</vt:lpstr>
      <vt:lpstr>思源黑体 2 Heavy</vt:lpstr>
      <vt:lpstr>思源黑体 2 Medium</vt:lpstr>
      <vt:lpstr>微软雅黑</vt:lpstr>
      <vt:lpstr>Arial</vt:lpstr>
      <vt:lpstr>Calibri</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asus</dc:creator>
  <cp:lastModifiedBy>TreeMoon Luo</cp:lastModifiedBy>
  <cp:revision>43</cp:revision>
  <dcterms:created xsi:type="dcterms:W3CDTF">2023-08-09T12:44:00Z</dcterms:created>
  <dcterms:modified xsi:type="dcterms:W3CDTF">2025-12-22T14:47:06Z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F01ACCEAF8F04C9782D1DE6211517E5B_12</vt:lpwstr>
  </property>
</Properties>
</file>